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A9E42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2232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A9E42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2232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234803"/>
            <a:ext cx="7041515" cy="457200"/>
          </a:xfrm>
          <a:custGeom>
            <a:avLst/>
            <a:gdLst/>
            <a:ahLst/>
            <a:cxnLst/>
            <a:rect l="l" t="t" r="r" b="b"/>
            <a:pathLst>
              <a:path w="7041515" h="457200">
                <a:moveTo>
                  <a:pt x="7040994" y="0"/>
                </a:moveTo>
                <a:lnTo>
                  <a:pt x="0" y="0"/>
                </a:lnTo>
                <a:lnTo>
                  <a:pt x="0" y="457200"/>
                </a:lnTo>
                <a:lnTo>
                  <a:pt x="7040994" y="457200"/>
                </a:lnTo>
                <a:lnTo>
                  <a:pt x="7040994" y="0"/>
                </a:lnTo>
                <a:close/>
              </a:path>
            </a:pathLst>
          </a:custGeom>
          <a:solidFill>
            <a:srgbClr val="A0CF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36765" y="10230561"/>
            <a:ext cx="523240" cy="461645"/>
          </a:xfrm>
          <a:custGeom>
            <a:avLst/>
            <a:gdLst/>
            <a:ahLst/>
            <a:cxnLst/>
            <a:rect l="l" t="t" r="r" b="b"/>
            <a:pathLst>
              <a:path w="523240" h="461645">
                <a:moveTo>
                  <a:pt x="523240" y="0"/>
                </a:moveTo>
                <a:lnTo>
                  <a:pt x="0" y="0"/>
                </a:lnTo>
                <a:lnTo>
                  <a:pt x="0" y="461441"/>
                </a:lnTo>
                <a:lnTo>
                  <a:pt x="523240" y="461441"/>
                </a:lnTo>
                <a:lnTo>
                  <a:pt x="52324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036765" y="10230561"/>
            <a:ext cx="523240" cy="461645"/>
          </a:xfrm>
          <a:custGeom>
            <a:avLst/>
            <a:gdLst/>
            <a:ahLst/>
            <a:cxnLst/>
            <a:rect l="l" t="t" r="r" b="b"/>
            <a:pathLst>
              <a:path w="523240" h="461645">
                <a:moveTo>
                  <a:pt x="523240" y="0"/>
                </a:moveTo>
                <a:lnTo>
                  <a:pt x="0" y="0"/>
                </a:lnTo>
                <a:lnTo>
                  <a:pt x="0" y="461441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A9E42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A9E42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004" y="10234803"/>
            <a:ext cx="7020559" cy="457200"/>
          </a:xfrm>
          <a:custGeom>
            <a:avLst/>
            <a:gdLst/>
            <a:ahLst/>
            <a:cxnLst/>
            <a:rect l="l" t="t" r="r" b="b"/>
            <a:pathLst>
              <a:path w="7020559" h="457200">
                <a:moveTo>
                  <a:pt x="7020001" y="0"/>
                </a:moveTo>
                <a:lnTo>
                  <a:pt x="0" y="0"/>
                </a:lnTo>
                <a:lnTo>
                  <a:pt x="0" y="457200"/>
                </a:lnTo>
                <a:lnTo>
                  <a:pt x="7020001" y="457200"/>
                </a:lnTo>
                <a:lnTo>
                  <a:pt x="7020001" y="0"/>
                </a:lnTo>
                <a:close/>
              </a:path>
            </a:pathLst>
          </a:custGeom>
          <a:solidFill>
            <a:srgbClr val="A0CF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784" y="749645"/>
            <a:ext cx="39179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A9E42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300" y="5274254"/>
            <a:ext cx="3085465" cy="476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2232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hyperlink" Target="mailto:enquiry@rustingtonpc.org" TargetMode="External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9" Type="http://schemas.openxmlformats.org/officeDocument/2006/relationships/hyperlink" Target="http://www.rustingtonpc.org/" TargetMode="External"/><Relationship Id="rId10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www.westsussex.gov.uk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mailto:museum@rustingtonpc.org" TargetMode="External"/><Relationship Id="rId4" Type="http://schemas.openxmlformats.org/officeDocument/2006/relationships/hyperlink" Target="http://www.rustingtonmuseum.org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hyperlink" Target="mailto:Emma.Biffi@arunchurch.com" TargetMode="External"/><Relationship Id="rId12" Type="http://schemas.openxmlformats.org/officeDocument/2006/relationships/image" Target="../media/image18.png"/><Relationship Id="rId13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http://www.rustingtonpc.org/" TargetMode="External"/><Relationship Id="rId4" Type="http://schemas.openxmlformats.org/officeDocument/2006/relationships/image" Target="../media/image25.jpg"/><Relationship Id="rId5" Type="http://schemas.openxmlformats.org/officeDocument/2006/relationships/hyperlink" Target="mailto:enquiry@rustingtonpc.org" TargetMode="External"/><Relationship Id="rId6" Type="http://schemas.openxmlformats.org/officeDocument/2006/relationships/hyperlink" Target="http://www.compass-travel.co.uk/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28.jpg"/><Relationship Id="rId10" Type="http://schemas.openxmlformats.org/officeDocument/2006/relationships/image" Target="../media/image2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alisoncooper@rustingtonpc.org" TargetMode="External"/><Relationship Id="rId3" Type="http://schemas.openxmlformats.org/officeDocument/2006/relationships/hyperlink" Target="mailto:grahamtyler@rustingtonpc.org" TargetMode="External"/><Relationship Id="rId4" Type="http://schemas.openxmlformats.org/officeDocument/2006/relationships/hyperlink" Target="mailto:johnceiriog-hughes@rustingtonpc.org" TargetMode="External"/><Relationship Id="rId5" Type="http://schemas.openxmlformats.org/officeDocument/2006/relationships/hyperlink" Target="mailto:mariarevell@rustingtonpc.org" TargetMode="External"/><Relationship Id="rId6" Type="http://schemas.openxmlformats.org/officeDocument/2006/relationships/hyperlink" Target="mailto:peterwarren@rustingtonpc.org" TargetMode="External"/><Relationship Id="rId7" Type="http://schemas.openxmlformats.org/officeDocument/2006/relationships/hyperlink" Target="mailto:michaelbroomfield@rustingtonpc.org" TargetMode="External"/><Relationship Id="rId8" Type="http://schemas.openxmlformats.org/officeDocument/2006/relationships/hyperlink" Target="mailto:mikeclayden@rustingtonpc.org" TargetMode="External"/><Relationship Id="rId9" Type="http://schemas.openxmlformats.org/officeDocument/2006/relationships/hyperlink" Target="mailto:jamiebennett@rustingtonpc.org" TargetMode="External"/><Relationship Id="rId10" Type="http://schemas.openxmlformats.org/officeDocument/2006/relationships/hyperlink" Target="mailto:christinebroomfield@rustingtonpc.org" TargetMode="External"/><Relationship Id="rId11" Type="http://schemas.openxmlformats.org/officeDocument/2006/relationships/hyperlink" Target="mailto:andycooper@rustingtonpc.org" TargetMode="External"/><Relationship Id="rId12" Type="http://schemas.openxmlformats.org/officeDocument/2006/relationships/hyperlink" Target="mailto:paulinegregory@rustingtonpc.org" TargetMode="External"/><Relationship Id="rId13" Type="http://schemas.openxmlformats.org/officeDocument/2006/relationships/hyperlink" Target="mailto:bobgrevett@rustingtonpc.org" TargetMode="External"/><Relationship Id="rId14" Type="http://schemas.openxmlformats.org/officeDocument/2006/relationships/hyperlink" Target="mailto:peggypartridge@rustingtonpc.org" TargetMode="External"/><Relationship Id="rId15" Type="http://schemas.openxmlformats.org/officeDocument/2006/relationships/hyperlink" Target="mailto:jonstreet@rustingtonpc.org" TargetMode="External"/><Relationship Id="rId16" Type="http://schemas.openxmlformats.org/officeDocument/2006/relationships/hyperlink" Target="mailto:donrogers@rustingtonpc.org" TargetMode="External"/><Relationship Id="rId17" Type="http://schemas.openxmlformats.org/officeDocument/2006/relationships/hyperlink" Target="mailto:caroleward@rustingtonpc.org" TargetMode="External"/><Relationship Id="rId18" Type="http://schemas.openxmlformats.org/officeDocument/2006/relationships/image" Target="../media/image30.jp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hyperlink" Target="http://www.rustingtonpc.org/" TargetMode="External"/><Relationship Id="rId22" Type="http://schemas.openxmlformats.org/officeDocument/2006/relationships/hyperlink" Target="mailto:enquiry@rustingtonpc.org" TargetMode="External"/><Relationship Id="rId23" Type="http://schemas.openxmlformats.org/officeDocument/2006/relationships/image" Target="../media/image3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0002" y="5471998"/>
            <a:ext cx="3384003" cy="41130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954" y="3033001"/>
            <a:ext cx="1301051" cy="1413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4" y="0"/>
            <a:ext cx="7551000" cy="24840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724809"/>
            <a:ext cx="7559992" cy="96719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7300" y="9791397"/>
            <a:ext cx="3947795" cy="7035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Woodlands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Avenue,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Rustington,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ahoma"/>
                <a:cs typeface="Tahoma"/>
              </a:rPr>
              <a:t>West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Sussex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BN16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3HB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Offices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Monday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Friday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10.00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ahoma"/>
                <a:cs typeface="Tahoma"/>
              </a:rPr>
              <a:t>am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2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4.30</a:t>
            </a:r>
            <a:r>
              <a:rPr dirty="0" sz="1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ahoma"/>
                <a:cs typeface="Tahoma"/>
              </a:rPr>
              <a:t>pm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210"/>
              </a:lnSpc>
            </a:pPr>
            <a:r>
              <a:rPr dirty="0" sz="1200" spc="-80">
                <a:solidFill>
                  <a:srgbClr val="FFFFFF"/>
                </a:solidFill>
                <a:latin typeface="Tahoma"/>
                <a:cs typeface="Tahoma"/>
              </a:rPr>
              <a:t>Tel: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01903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786420</a:t>
            </a:r>
            <a:r>
              <a:rPr dirty="0" sz="1200" spc="114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Emergency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Mobile: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07752</a:t>
            </a:r>
            <a:r>
              <a:rPr dirty="0" sz="12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493539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70"/>
              </a:lnSpc>
            </a:pP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Fax:</a:t>
            </a:r>
            <a:r>
              <a:rPr dirty="0" sz="12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01903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788736</a:t>
            </a:r>
            <a:r>
              <a:rPr dirty="0" sz="1200" spc="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ahoma"/>
                <a:cs typeface="Tahoma"/>
              </a:rPr>
              <a:t>Email:</a:t>
            </a:r>
            <a:r>
              <a:rPr dirty="0" sz="12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enquiry@rustingtonpc.org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12082" y="9773183"/>
            <a:ext cx="2440305" cy="798195"/>
            <a:chOff x="4612082" y="9773183"/>
            <a:chExt cx="2440305" cy="79819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3800" y="9773183"/>
              <a:ext cx="797988" cy="797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2082" y="9882695"/>
              <a:ext cx="318539" cy="31881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586237" y="9974737"/>
            <a:ext cx="1556385" cy="51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5609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@rustingtonpc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  <a:hlinkClick r:id="rId9"/>
              </a:rPr>
              <a:t>www.rustingtonpc.org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89548" y="154496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86099" y="3005737"/>
            <a:ext cx="3232150" cy="1926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around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date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Coronation,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namely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May. 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always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popular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Street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Fayre,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organised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Littlehampton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Lions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Club,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taking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place</a:t>
            </a:r>
            <a:r>
              <a:rPr dirty="0" sz="10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centre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date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yet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confirmed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July.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Full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details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Event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appear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next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edition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Newsletter.</a:t>
            </a:r>
            <a:endParaRPr sz="1000">
              <a:latin typeface="Tahoma"/>
              <a:cs typeface="Tahoma"/>
            </a:endParaRPr>
          </a:p>
          <a:p>
            <a:pPr marL="12700" marR="172720">
              <a:lnSpc>
                <a:spcPct val="100000"/>
              </a:lnSpc>
              <a:spcBef>
                <a:spcPts val="565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now,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just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leaves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thank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you,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Rustington,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unceasing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support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services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provides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strives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improve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extend,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benefit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Village.</a:t>
            </a:r>
            <a:endParaRPr sz="1000">
              <a:latin typeface="Tahoma"/>
              <a:cs typeface="Tahoma"/>
            </a:endParaRPr>
          </a:p>
          <a:p>
            <a:pPr marL="1567180">
              <a:lnSpc>
                <a:spcPct val="100000"/>
              </a:lnSpc>
            </a:pPr>
            <a:r>
              <a:rPr dirty="0" sz="1000" spc="-65" b="1">
                <a:solidFill>
                  <a:srgbClr val="231F20"/>
                </a:solidFill>
                <a:latin typeface="Tahoma"/>
                <a:cs typeface="Tahoma"/>
              </a:rPr>
              <a:t>Councillor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Mrs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Alison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Cooper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57200" y="2596210"/>
            <a:ext cx="6645909" cy="360045"/>
          </a:xfrm>
          <a:custGeom>
            <a:avLst/>
            <a:gdLst/>
            <a:ahLst/>
            <a:cxnLst/>
            <a:rect l="l" t="t" r="r" b="b"/>
            <a:pathLst>
              <a:path w="6645909" h="360044">
                <a:moveTo>
                  <a:pt x="6645605" y="0"/>
                </a:moveTo>
                <a:lnTo>
                  <a:pt x="0" y="0"/>
                </a:lnTo>
                <a:lnTo>
                  <a:pt x="0" y="359994"/>
                </a:lnTo>
                <a:lnTo>
                  <a:pt x="6645605" y="359994"/>
                </a:lnTo>
                <a:lnTo>
                  <a:pt x="6645605" y="0"/>
                </a:lnTo>
                <a:close/>
              </a:path>
            </a:pathLst>
          </a:custGeom>
          <a:solidFill>
            <a:srgbClr val="DD5D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9899" y="2550993"/>
            <a:ext cx="28860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4">
                <a:solidFill>
                  <a:srgbClr val="FFFFFF"/>
                </a:solidFill>
              </a:rPr>
              <a:t>Chairman’s</a:t>
            </a:r>
            <a:r>
              <a:rPr dirty="0" spc="-130">
                <a:solidFill>
                  <a:srgbClr val="FFFFFF"/>
                </a:solidFill>
              </a:rPr>
              <a:t> </a:t>
            </a:r>
            <a:r>
              <a:rPr dirty="0" spc="-285">
                <a:solidFill>
                  <a:srgbClr val="FFFFFF"/>
                </a:solidFill>
              </a:rPr>
              <a:t>Message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462235" y="3005737"/>
            <a:ext cx="3181350" cy="6562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1765" marR="9207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Looking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back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2022,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there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were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some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real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highs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lows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us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all.</a:t>
            </a:r>
            <a:r>
              <a:rPr dirty="0" sz="10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seem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settled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into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normal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with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Pandemic,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but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now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living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major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‘cost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living’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crisis,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all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feeling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adverse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effects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of.</a:t>
            </a:r>
            <a:endParaRPr sz="1000">
              <a:latin typeface="Tahoma"/>
              <a:cs typeface="Tahoma"/>
            </a:endParaRPr>
          </a:p>
          <a:p>
            <a:pPr marL="1421765" marR="73660">
              <a:lnSpc>
                <a:spcPct val="100000"/>
              </a:lnSpc>
              <a:spcBef>
                <a:spcPts val="565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those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are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finding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themselves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struggling</a:t>
            </a:r>
            <a:endParaRPr sz="1000">
              <a:latin typeface="Tahoma"/>
              <a:cs typeface="Tahoma"/>
            </a:endParaRPr>
          </a:p>
          <a:p>
            <a:pPr marL="12700" marR="3111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cope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ever-increasing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costs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essential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everyday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needs,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e.g.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electric,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gas,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utilities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food,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etc.,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help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available.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worked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closely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with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County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alongside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Voluntary Sector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ensure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residents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aware,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included</a:t>
            </a:r>
            <a:r>
              <a:rPr dirty="0" sz="10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Newsletter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contact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list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organisations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 agencies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assistance.</a:t>
            </a:r>
            <a:endParaRPr sz="1000">
              <a:latin typeface="Tahoma"/>
              <a:cs typeface="Tahoma"/>
            </a:endParaRPr>
          </a:p>
          <a:p>
            <a:pPr marL="12700" marR="10160">
              <a:lnSpc>
                <a:spcPct val="100000"/>
              </a:lnSpc>
              <a:spcBef>
                <a:spcPts val="565"/>
              </a:spcBef>
            </a:pP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world,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yet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another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busy</a:t>
            </a:r>
            <a:r>
              <a:rPr dirty="0" sz="10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year,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include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chance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elect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representatives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both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Arun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endParaRPr sz="1000">
              <a:latin typeface="Tahoma"/>
              <a:cs typeface="Tahoma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May.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would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urge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anyone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interested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becoming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Councillor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touch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Offices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or, indeed,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Elections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Office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Arun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Council,</a:t>
            </a:r>
            <a:r>
              <a:rPr dirty="0" sz="10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obtain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necessary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nomination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forms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be available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21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March.</a:t>
            </a:r>
            <a:endParaRPr sz="1000">
              <a:latin typeface="Tahoma"/>
              <a:cs typeface="Tahoma"/>
            </a:endParaRPr>
          </a:p>
          <a:p>
            <a:pPr marL="12700" marR="22860">
              <a:lnSpc>
                <a:spcPct val="100000"/>
              </a:lnSpc>
              <a:spcBef>
                <a:spcPts val="570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approach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end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second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second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term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Chairman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truly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Council,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look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back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Events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had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pleasure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attending,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excellent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work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so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many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members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local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ensure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continues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thriving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vivacious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today.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would like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express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sincere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appreciation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everyone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all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do.</a:t>
            </a:r>
            <a:endParaRPr sz="1000">
              <a:latin typeface="Tahoma"/>
              <a:cs typeface="Tahoma"/>
            </a:endParaRPr>
          </a:p>
          <a:p>
            <a:pPr marL="12700" marR="131445">
              <a:lnSpc>
                <a:spcPct val="100000"/>
              </a:lnSpc>
              <a:spcBef>
                <a:spcPts val="565"/>
              </a:spcBef>
            </a:pP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will,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always,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some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exciting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Events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during</a:t>
            </a:r>
            <a:r>
              <a:rPr dirty="0" sz="10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coming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year,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‘Last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Night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Proms’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(Sunday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Hosted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Council, in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partnership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Littlehampton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Band)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Themed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Quiz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Night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(Friday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Hosted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Littlehampton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Lions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Club)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Woodlands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Centre,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celebrate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Coronation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King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Charles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III,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plus,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am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sure,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number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Events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Activities,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88193" y="5737362"/>
            <a:ext cx="3344545" cy="3747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489" marR="198755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0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everyone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be aware,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Coronation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His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Majesty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King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Charles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Tahoma"/>
                <a:cs typeface="Tahoma"/>
              </a:rPr>
              <a:t>III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take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place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Saturday</a:t>
            </a:r>
            <a:endParaRPr sz="1000">
              <a:latin typeface="Tahoma"/>
              <a:cs typeface="Tahoma"/>
            </a:endParaRPr>
          </a:p>
          <a:p>
            <a:pPr algn="just" marL="110489" marR="210629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10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(Ceremony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Westminster</a:t>
            </a:r>
            <a:r>
              <a:rPr dirty="0" sz="10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Abbey, London).</a:t>
            </a:r>
            <a:endParaRPr sz="1000">
              <a:latin typeface="Tahoma"/>
              <a:cs typeface="Tahoma"/>
            </a:endParaRPr>
          </a:p>
          <a:p>
            <a:pPr algn="just" marL="110489" marR="2056130">
              <a:lnSpc>
                <a:spcPct val="100000"/>
              </a:lnSpc>
              <a:spcBef>
                <a:spcPts val="565"/>
              </a:spcBef>
            </a:pP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partnership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  <a:p>
            <a:pPr marL="110489" marR="102870">
              <a:lnSpc>
                <a:spcPct val="100000"/>
              </a:lnSpc>
            </a:pP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Littlehampton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Band,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hosting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Coronation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‘Last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Night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Proms’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afternoon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Sunday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May,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commencing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2.30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pm.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will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held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Memorial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Hall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Woodlands Centre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entry</a:t>
            </a:r>
            <a:r>
              <a:rPr dirty="0" sz="10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ticket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only.</a:t>
            </a:r>
            <a:r>
              <a:rPr dirty="0" sz="1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Tickets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available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first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come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first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serve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basis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  <a:p>
            <a:pPr marL="110489">
              <a:lnSpc>
                <a:spcPct val="100000"/>
              </a:lnSpc>
            </a:pP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Information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Centre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(Samuel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Wickens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Centre)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April.</a:t>
            </a:r>
            <a:endParaRPr sz="1000">
              <a:latin typeface="Tahoma"/>
              <a:cs typeface="Tahoma"/>
            </a:endParaRPr>
          </a:p>
          <a:p>
            <a:pPr marL="110489" marR="111760">
              <a:lnSpc>
                <a:spcPct val="100000"/>
              </a:lnSpc>
              <a:spcBef>
                <a:spcPts val="570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further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information,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please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contact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Offices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01903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786420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email: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  <a:hlinkClick r:id="rId6"/>
              </a:rPr>
              <a:t>enquiry@rustingtonpc.org</a:t>
            </a:r>
            <a:endParaRPr sz="1000">
              <a:latin typeface="Tahoma"/>
              <a:cs typeface="Tahoma"/>
            </a:endParaRPr>
          </a:p>
          <a:p>
            <a:pPr marL="110489" marR="115570">
              <a:lnSpc>
                <a:spcPct val="100000"/>
              </a:lnSpc>
              <a:spcBef>
                <a:spcPts val="565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Look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out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details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‘Coronation’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Events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being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organised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Groups,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Clubs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Organisations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Council’s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Facebook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Page.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62793" y="5088013"/>
            <a:ext cx="3382645" cy="576580"/>
          </a:xfrm>
          <a:prstGeom prst="rect">
            <a:avLst/>
          </a:prstGeom>
          <a:solidFill>
            <a:srgbClr val="25408F"/>
          </a:solidFill>
        </p:spPr>
        <p:txBody>
          <a:bodyPr wrap="square" lIns="0" tIns="50800" rIns="0" bIns="0" rtlCol="0" vert="horz">
            <a:spAutoFit/>
          </a:bodyPr>
          <a:lstStyle/>
          <a:p>
            <a:pPr marL="903605" marR="218440" indent="-685165">
              <a:lnSpc>
                <a:spcPts val="1800"/>
              </a:lnSpc>
              <a:spcBef>
                <a:spcPts val="400"/>
              </a:spcBef>
            </a:pP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The</a:t>
            </a:r>
            <a:r>
              <a:rPr dirty="0" sz="1600" spc="-10" b="1">
                <a:solidFill>
                  <a:srgbClr val="FFFFFF"/>
                </a:solidFill>
                <a:latin typeface="Century Old Style Std"/>
                <a:cs typeface="Century Old Style St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Coronation</a:t>
            </a:r>
            <a:r>
              <a:rPr dirty="0" sz="1600" spc="-10" b="1">
                <a:solidFill>
                  <a:srgbClr val="FFFFFF"/>
                </a:solidFill>
                <a:latin typeface="Century Old Style Std"/>
                <a:cs typeface="Century Old Style St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of</a:t>
            </a:r>
            <a:r>
              <a:rPr dirty="0" sz="1600" spc="-5" b="1">
                <a:solidFill>
                  <a:srgbClr val="FFFFFF"/>
                </a:solidFill>
                <a:latin typeface="Century Old Style Std"/>
                <a:cs typeface="Century Old Style St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His</a:t>
            </a:r>
            <a:r>
              <a:rPr dirty="0" sz="1600" spc="-10" b="1">
                <a:solidFill>
                  <a:srgbClr val="FFFFFF"/>
                </a:solidFill>
                <a:latin typeface="Century Old Style Std"/>
                <a:cs typeface="Century Old Style Std"/>
              </a:rPr>
              <a:t> Majesty </a:t>
            </a: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King</a:t>
            </a:r>
            <a:r>
              <a:rPr dirty="0" sz="1600" spc="-10" b="1">
                <a:solidFill>
                  <a:srgbClr val="FFFFFF"/>
                </a:solidFill>
                <a:latin typeface="Century Old Style Std"/>
                <a:cs typeface="Century Old Style St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Old Style Std"/>
                <a:cs typeface="Century Old Style Std"/>
              </a:rPr>
              <a:t>Charles </a:t>
            </a:r>
            <a:r>
              <a:rPr dirty="0" sz="1600" spc="-25" b="1">
                <a:solidFill>
                  <a:srgbClr val="FFFFFF"/>
                </a:solidFill>
                <a:latin typeface="Century Old Style Std"/>
                <a:cs typeface="Century Old Style Std"/>
              </a:rPr>
              <a:t>III</a:t>
            </a:r>
            <a:endParaRPr sz="1600">
              <a:latin typeface="Century Old Style Std"/>
              <a:cs typeface="Century Old Style Std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762793" y="5088001"/>
            <a:ext cx="3395345" cy="4497070"/>
            <a:chOff x="3762793" y="5088001"/>
            <a:chExt cx="3395345" cy="449707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3398" y="5828804"/>
              <a:ext cx="1784677" cy="134014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75493" y="5100701"/>
              <a:ext cx="3369945" cy="4471670"/>
            </a:xfrm>
            <a:custGeom>
              <a:avLst/>
              <a:gdLst/>
              <a:ahLst/>
              <a:cxnLst/>
              <a:rect l="l" t="t" r="r" b="b"/>
              <a:pathLst>
                <a:path w="3369945" h="4471670">
                  <a:moveTo>
                    <a:pt x="0" y="4471606"/>
                  </a:moveTo>
                  <a:lnTo>
                    <a:pt x="3369894" y="4471606"/>
                  </a:lnTo>
                  <a:lnTo>
                    <a:pt x="3369894" y="0"/>
                  </a:lnTo>
                  <a:lnTo>
                    <a:pt x="0" y="0"/>
                  </a:lnTo>
                  <a:lnTo>
                    <a:pt x="0" y="4471606"/>
                  </a:lnTo>
                  <a:close/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10230040"/>
            <a:ext cx="7565390" cy="466725"/>
            <a:chOff x="-4762" y="10230040"/>
            <a:chExt cx="7565390" cy="466725"/>
          </a:xfrm>
        </p:grpSpPr>
        <p:sp>
          <p:nvSpPr>
            <p:cNvPr id="3" name="object 3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0" y="457200"/>
                  </a:moveTo>
                  <a:lnTo>
                    <a:pt x="539991" y="457200"/>
                  </a:lnTo>
                  <a:lnTo>
                    <a:pt x="53999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539991" y="457200"/>
                  </a:moveTo>
                  <a:lnTo>
                    <a:pt x="53999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03960" y="10341964"/>
            <a:ext cx="132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0" y="540004"/>
                </a:moveTo>
                <a:lnTo>
                  <a:pt x="7560005" y="540004"/>
                </a:lnTo>
                <a:lnTo>
                  <a:pt x="7560005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14314" y="126297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1696" y="767804"/>
            <a:ext cx="6948805" cy="4083050"/>
            <a:chOff x="311696" y="767804"/>
            <a:chExt cx="6948805" cy="4083050"/>
          </a:xfrm>
        </p:grpSpPr>
        <p:sp>
          <p:nvSpPr>
            <p:cNvPr id="9" name="object 9" descr=""/>
            <p:cNvSpPr/>
            <p:nvPr/>
          </p:nvSpPr>
          <p:spPr>
            <a:xfrm>
              <a:off x="311696" y="767804"/>
              <a:ext cx="6948805" cy="4083050"/>
            </a:xfrm>
            <a:custGeom>
              <a:avLst/>
              <a:gdLst/>
              <a:ahLst/>
              <a:cxnLst/>
              <a:rect l="l" t="t" r="r" b="b"/>
              <a:pathLst>
                <a:path w="6948805" h="4083050">
                  <a:moveTo>
                    <a:pt x="6948297" y="0"/>
                  </a:moveTo>
                  <a:lnTo>
                    <a:pt x="0" y="0"/>
                  </a:lnTo>
                  <a:lnTo>
                    <a:pt x="0" y="4082999"/>
                  </a:lnTo>
                  <a:lnTo>
                    <a:pt x="6948297" y="4082999"/>
                  </a:lnTo>
                  <a:lnTo>
                    <a:pt x="6948297" y="0"/>
                  </a:lnTo>
                  <a:close/>
                </a:path>
              </a:pathLst>
            </a:custGeom>
            <a:solidFill>
              <a:srgbClr val="D5D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214805"/>
              <a:ext cx="1247990" cy="149999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44500" y="659110"/>
            <a:ext cx="3190875" cy="399478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700" spc="120" b="1">
                <a:solidFill>
                  <a:srgbClr val="25408F"/>
                </a:solidFill>
                <a:latin typeface="Trebuchet MS"/>
                <a:cs typeface="Trebuchet MS"/>
              </a:rPr>
              <a:t>2023/2024</a:t>
            </a:r>
            <a:r>
              <a:rPr dirty="0" sz="1700" b="1">
                <a:solidFill>
                  <a:srgbClr val="25408F"/>
                </a:solidFill>
                <a:latin typeface="Trebuchet MS"/>
                <a:cs typeface="Trebuchet MS"/>
              </a:rPr>
              <a:t> Parish </a:t>
            </a:r>
            <a:r>
              <a:rPr dirty="0" sz="1700" spc="-10" b="1">
                <a:solidFill>
                  <a:srgbClr val="25408F"/>
                </a:solidFill>
                <a:latin typeface="Trebuchet MS"/>
                <a:cs typeface="Trebuchet MS"/>
              </a:rPr>
              <a:t>Council</a:t>
            </a:r>
            <a:r>
              <a:rPr dirty="0" sz="170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1700" spc="-25" b="1">
                <a:solidFill>
                  <a:srgbClr val="25408F"/>
                </a:solidFill>
                <a:latin typeface="Trebuchet MS"/>
                <a:cs typeface="Trebuchet MS"/>
              </a:rPr>
              <a:t>Tax</a:t>
            </a:r>
            <a:endParaRPr sz="1700">
              <a:latin typeface="Trebuchet MS"/>
              <a:cs typeface="Trebuchet MS"/>
            </a:endParaRPr>
          </a:p>
          <a:p>
            <a:pPr marL="1332230" marR="10160">
              <a:lnSpc>
                <a:spcPts val="1400"/>
              </a:lnSpc>
              <a:spcBef>
                <a:spcPts val="910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dirty="0" sz="12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Parish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spends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money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on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various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services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it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provides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benefit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This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expenditure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forms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small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part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Tax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that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pay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the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Arun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2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Council.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200">
              <a:latin typeface="Tahoma"/>
              <a:cs typeface="Tahoma"/>
            </a:endParaRPr>
          </a:p>
          <a:p>
            <a:pPr marL="12700" marR="60325">
              <a:lnSpc>
                <a:spcPts val="1400"/>
              </a:lnSpc>
              <a:spcBef>
                <a:spcPts val="5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money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raised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called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Precept.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time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year,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has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consider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level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set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Precept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has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recently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decided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must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increase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2023/2024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Precept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£759,000.00.</a:t>
            </a:r>
            <a:endParaRPr sz="1200">
              <a:latin typeface="Tahoma"/>
              <a:cs typeface="Tahoma"/>
            </a:endParaRPr>
          </a:p>
          <a:p>
            <a:pPr marL="12700" marR="237490">
              <a:lnSpc>
                <a:spcPts val="1400"/>
              </a:lnSpc>
              <a:spcBef>
                <a:spcPts val="565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decision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result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annual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Parish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charge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Band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‘D’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property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Rustington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approximately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£124.00,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an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increase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just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over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£11.00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previous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year,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equating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under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£1.00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month.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31170" y="822118"/>
            <a:ext cx="3194050" cy="38735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3970">
              <a:lnSpc>
                <a:spcPts val="1400"/>
              </a:lnSpc>
              <a:spcBef>
                <a:spcPts val="180"/>
              </a:spcBef>
            </a:pP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proud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achievements and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continues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offer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excellent value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money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wide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range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services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provides,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whilst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always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remaining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mindful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burden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expenditure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might place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them.</a:t>
            </a:r>
            <a:endParaRPr sz="1200">
              <a:latin typeface="Tahoma"/>
              <a:cs typeface="Tahoma"/>
            </a:endParaRPr>
          </a:p>
          <a:p>
            <a:pPr marL="12700" marR="204470">
              <a:lnSpc>
                <a:spcPts val="1400"/>
              </a:lnSpc>
              <a:spcBef>
                <a:spcPts val="565"/>
              </a:spcBef>
            </a:pP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closing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message,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remind</a:t>
            </a:r>
            <a:r>
              <a:rPr dirty="0" sz="12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that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opportunity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find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out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has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spent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its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Precept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during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past</a:t>
            </a:r>
            <a:r>
              <a:rPr dirty="0" sz="12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year,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plans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spend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during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next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financial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at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Annual</a:t>
            </a:r>
            <a:r>
              <a:rPr dirty="0" sz="12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Assembly</a:t>
            </a:r>
            <a:r>
              <a:rPr dirty="0" sz="12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Meeting,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scheduled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held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Thursday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13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April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Memorial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Hall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Woodlands Centre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commencing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7.30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pm.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Parishioners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also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welcome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arrangements,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via</a:t>
            </a:r>
            <a:endParaRPr sz="1200">
              <a:latin typeface="Tahoma"/>
              <a:cs typeface="Tahoma"/>
            </a:endParaRPr>
          </a:p>
          <a:p>
            <a:pPr algn="just" marL="12700" marR="100330">
              <a:lnSpc>
                <a:spcPts val="1400"/>
              </a:lnSpc>
              <a:spcBef>
                <a:spcPts val="5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Offices,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meet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me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discuss 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questions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might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Council’s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financial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operation.</a:t>
            </a:r>
            <a:endParaRPr sz="1200">
              <a:latin typeface="Tahoma"/>
              <a:cs typeface="Tahoma"/>
            </a:endParaRPr>
          </a:p>
          <a:p>
            <a:pPr algn="r" marR="5080">
              <a:lnSpc>
                <a:spcPts val="1420"/>
              </a:lnSpc>
              <a:spcBef>
                <a:spcPts val="204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Councillor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Graham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Tyler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2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Chairman</a:t>
            </a:r>
            <a:endParaRPr sz="1200">
              <a:latin typeface="Tahoma"/>
              <a:cs typeface="Tahoma"/>
            </a:endParaRPr>
          </a:p>
          <a:p>
            <a:pPr algn="r" marR="5080">
              <a:lnSpc>
                <a:spcPts val="1420"/>
              </a:lnSpc>
            </a:pP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Finance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General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Purposes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Committee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45243" y="4944669"/>
            <a:ext cx="6760209" cy="5280660"/>
            <a:chOff x="345243" y="4944669"/>
            <a:chExt cx="6760209" cy="5280660"/>
          </a:xfrm>
        </p:grpSpPr>
        <p:sp>
          <p:nvSpPr>
            <p:cNvPr id="14" name="object 14" descr=""/>
            <p:cNvSpPr/>
            <p:nvPr/>
          </p:nvSpPr>
          <p:spPr>
            <a:xfrm>
              <a:off x="449656" y="5731840"/>
              <a:ext cx="6655434" cy="4493260"/>
            </a:xfrm>
            <a:custGeom>
              <a:avLst/>
              <a:gdLst/>
              <a:ahLst/>
              <a:cxnLst/>
              <a:rect l="l" t="t" r="r" b="b"/>
              <a:pathLst>
                <a:path w="6655434" h="4493259">
                  <a:moveTo>
                    <a:pt x="324580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4484370"/>
                  </a:lnTo>
                  <a:lnTo>
                    <a:pt x="0" y="4493260"/>
                  </a:lnTo>
                  <a:lnTo>
                    <a:pt x="3245802" y="4493260"/>
                  </a:lnTo>
                  <a:lnTo>
                    <a:pt x="3245802" y="4484370"/>
                  </a:lnTo>
                  <a:lnTo>
                    <a:pt x="3240913" y="4484370"/>
                  </a:lnTo>
                  <a:lnTo>
                    <a:pt x="3240913" y="4483824"/>
                  </a:lnTo>
                  <a:lnTo>
                    <a:pt x="3245802" y="4483824"/>
                  </a:lnTo>
                  <a:lnTo>
                    <a:pt x="3245802" y="10160"/>
                  </a:lnTo>
                  <a:lnTo>
                    <a:pt x="3245802" y="9779"/>
                  </a:lnTo>
                  <a:lnTo>
                    <a:pt x="3245802" y="0"/>
                  </a:lnTo>
                  <a:close/>
                </a:path>
                <a:path w="6655434" h="4493259">
                  <a:moveTo>
                    <a:pt x="6655295" y="0"/>
                  </a:moveTo>
                  <a:lnTo>
                    <a:pt x="3561003" y="0"/>
                  </a:lnTo>
                  <a:lnTo>
                    <a:pt x="3561003" y="10160"/>
                  </a:lnTo>
                  <a:lnTo>
                    <a:pt x="3561003" y="4484370"/>
                  </a:lnTo>
                  <a:lnTo>
                    <a:pt x="3561003" y="4493260"/>
                  </a:lnTo>
                  <a:lnTo>
                    <a:pt x="6655295" y="4493260"/>
                  </a:lnTo>
                  <a:lnTo>
                    <a:pt x="6655295" y="4484370"/>
                  </a:lnTo>
                  <a:lnTo>
                    <a:pt x="6650545" y="4484370"/>
                  </a:lnTo>
                  <a:lnTo>
                    <a:pt x="6650545" y="4483824"/>
                  </a:lnTo>
                  <a:lnTo>
                    <a:pt x="6655295" y="4483824"/>
                  </a:lnTo>
                  <a:lnTo>
                    <a:pt x="6655295" y="10160"/>
                  </a:lnTo>
                  <a:lnTo>
                    <a:pt x="6655295" y="9779"/>
                  </a:lnTo>
                  <a:lnTo>
                    <a:pt x="6655295" y="0"/>
                  </a:lnTo>
                  <a:close/>
                </a:path>
              </a:pathLst>
            </a:custGeom>
            <a:solidFill>
              <a:srgbClr val="FCB7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243" y="4944669"/>
              <a:ext cx="6705149" cy="279502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6725" y="8917978"/>
              <a:ext cx="2962300" cy="127660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675776" y="4872483"/>
            <a:ext cx="4202430" cy="810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550" spc="-20" b="1">
                <a:solidFill>
                  <a:srgbClr val="FDFDFE"/>
                </a:solidFill>
                <a:latin typeface="Tahoma"/>
                <a:cs typeface="Tahoma"/>
              </a:rPr>
              <a:t>COST</a:t>
            </a:r>
            <a:r>
              <a:rPr dirty="0" sz="2550" spc="-110" b="1">
                <a:solidFill>
                  <a:srgbClr val="FDFDFE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FDFDFE"/>
                </a:solidFill>
                <a:latin typeface="Tahoma"/>
                <a:cs typeface="Tahoma"/>
              </a:rPr>
              <a:t>OF</a:t>
            </a:r>
            <a:r>
              <a:rPr dirty="0" sz="2550" spc="-110" b="1">
                <a:solidFill>
                  <a:srgbClr val="FDFDFE"/>
                </a:solidFill>
                <a:latin typeface="Tahoma"/>
                <a:cs typeface="Tahoma"/>
              </a:rPr>
              <a:t> </a:t>
            </a:r>
            <a:r>
              <a:rPr dirty="0" sz="2550" spc="-150" b="1">
                <a:solidFill>
                  <a:srgbClr val="FDFDFE"/>
                </a:solidFill>
                <a:latin typeface="Tahoma"/>
                <a:cs typeface="Tahoma"/>
              </a:rPr>
              <a:t>LIVING</a:t>
            </a:r>
            <a:r>
              <a:rPr dirty="0" sz="2550" spc="-114" b="1">
                <a:solidFill>
                  <a:srgbClr val="FDFDFE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FDFDFE"/>
                </a:solidFill>
                <a:latin typeface="Tahoma"/>
                <a:cs typeface="Tahoma"/>
              </a:rPr>
              <a:t>SUPPORT</a:t>
            </a:r>
            <a:endParaRPr sz="2550">
              <a:latin typeface="Tahoma"/>
              <a:cs typeface="Tahoma"/>
            </a:endParaRPr>
          </a:p>
          <a:p>
            <a:pPr marL="389890">
              <a:lnSpc>
                <a:spcPct val="100000"/>
              </a:lnSpc>
              <a:spcBef>
                <a:spcPts val="345"/>
              </a:spcBef>
            </a:pPr>
            <a:r>
              <a:rPr dirty="0" sz="1950" spc="295" b="1" i="1">
                <a:solidFill>
                  <a:srgbClr val="FDFDFE"/>
                </a:solidFill>
                <a:latin typeface="Calibri"/>
                <a:cs typeface="Calibri"/>
              </a:rPr>
              <a:t>LOCAL</a:t>
            </a:r>
            <a:r>
              <a:rPr dirty="0" sz="1950" spc="75" b="1" i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950" spc="190" b="1" i="1">
                <a:solidFill>
                  <a:srgbClr val="FDFDFE"/>
                </a:solidFill>
                <a:latin typeface="Calibri"/>
                <a:cs typeface="Calibri"/>
              </a:rPr>
              <a:t>HELP</a:t>
            </a:r>
            <a:r>
              <a:rPr dirty="0" sz="1950" spc="80" b="1" i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950" spc="135" b="1" i="1">
                <a:solidFill>
                  <a:srgbClr val="FDFDFE"/>
                </a:solidFill>
                <a:latin typeface="Calibri"/>
                <a:cs typeface="Calibri"/>
              </a:rPr>
              <a:t>IS</a:t>
            </a:r>
            <a:r>
              <a:rPr dirty="0" sz="1950" spc="80" b="1" i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950" spc="175" b="1" i="1">
                <a:solidFill>
                  <a:srgbClr val="FDFDFE"/>
                </a:solidFill>
                <a:latin typeface="Calibri"/>
                <a:cs typeface="Calibri"/>
              </a:rPr>
              <a:t>AVAILABLE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0320" y="5745825"/>
            <a:ext cx="3055620" cy="62801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50" spc="100" b="1">
                <a:solidFill>
                  <a:srgbClr val="2A292B"/>
                </a:solidFill>
                <a:latin typeface="Calibri"/>
                <a:cs typeface="Calibri"/>
              </a:rPr>
              <a:t>West</a:t>
            </a:r>
            <a:r>
              <a:rPr dirty="0" sz="850" spc="3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10" b="1">
                <a:solidFill>
                  <a:srgbClr val="2A292B"/>
                </a:solidFill>
                <a:latin typeface="Calibri"/>
                <a:cs typeface="Calibri"/>
              </a:rPr>
              <a:t>Sussex</a:t>
            </a:r>
            <a:r>
              <a:rPr dirty="0" sz="850" spc="4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0" b="1">
                <a:solidFill>
                  <a:srgbClr val="2A292B"/>
                </a:solidFill>
                <a:latin typeface="Calibri"/>
                <a:cs typeface="Calibri"/>
              </a:rPr>
              <a:t>Community</a:t>
            </a:r>
            <a:r>
              <a:rPr dirty="0" sz="850" spc="3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 b="1">
                <a:solidFill>
                  <a:srgbClr val="2A292B"/>
                </a:solidFill>
                <a:latin typeface="Calibri"/>
                <a:cs typeface="Calibri"/>
              </a:rPr>
              <a:t>Hub</a:t>
            </a:r>
            <a:endParaRPr sz="850">
              <a:latin typeface="Calibri"/>
              <a:cs typeface="Calibri"/>
            </a:endParaRPr>
          </a:p>
          <a:p>
            <a:pPr algn="ctr" marL="12065" marR="5080">
              <a:lnSpc>
                <a:spcPct val="116199"/>
              </a:lnSpc>
            </a:pP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Help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Support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is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available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for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eligible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residents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0">
                <a:solidFill>
                  <a:srgbClr val="2A292B"/>
                </a:solidFill>
                <a:latin typeface="Calibri"/>
                <a:cs typeface="Calibri"/>
              </a:rPr>
              <a:t>who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25">
                <a:solidFill>
                  <a:srgbClr val="2A292B"/>
                </a:solidFill>
                <a:latin typeface="Calibri"/>
                <a:cs typeface="Calibri"/>
              </a:rPr>
              <a:t>are </a:t>
            </a:r>
            <a:r>
              <a:rPr dirty="0" sz="850" spc="50">
                <a:solidFill>
                  <a:srgbClr val="2A292B"/>
                </a:solidFill>
                <a:latin typeface="Calibri"/>
                <a:cs typeface="Calibri"/>
              </a:rPr>
              <a:t>struggling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with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fuel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food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costs.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Open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7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days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A292B"/>
                </a:solidFill>
                <a:latin typeface="Calibri"/>
                <a:cs typeface="Calibri"/>
              </a:rPr>
              <a:t>week.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 b="1">
                <a:solidFill>
                  <a:srgbClr val="2A292B"/>
                </a:solidFill>
                <a:latin typeface="Calibri"/>
                <a:cs typeface="Calibri"/>
              </a:rPr>
              <a:t>Helpline</a:t>
            </a:r>
            <a:r>
              <a:rPr dirty="0" sz="850" spc="5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b="1">
                <a:solidFill>
                  <a:srgbClr val="2A292B"/>
                </a:solidFill>
                <a:latin typeface="Calibri"/>
                <a:cs typeface="Calibri"/>
              </a:rPr>
              <a:t>Tel:</a:t>
            </a:r>
            <a:r>
              <a:rPr dirty="0" sz="850" spc="6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30" b="1">
                <a:solidFill>
                  <a:srgbClr val="2A292B"/>
                </a:solidFill>
                <a:latin typeface="Calibri"/>
                <a:cs typeface="Calibri"/>
              </a:rPr>
              <a:t>033</a:t>
            </a:r>
            <a:r>
              <a:rPr dirty="0" sz="850" spc="6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14" b="1">
                <a:solidFill>
                  <a:srgbClr val="2A292B"/>
                </a:solidFill>
                <a:latin typeface="Calibri"/>
                <a:cs typeface="Calibri"/>
              </a:rPr>
              <a:t>022</a:t>
            </a:r>
            <a:r>
              <a:rPr dirty="0" sz="850" spc="6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14" b="1">
                <a:solidFill>
                  <a:srgbClr val="2A292B"/>
                </a:solidFill>
                <a:latin typeface="Calibri"/>
                <a:cs typeface="Calibri"/>
              </a:rPr>
              <a:t>27980</a:t>
            </a:r>
            <a:r>
              <a:rPr dirty="0" sz="850" spc="30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 b="1">
                <a:solidFill>
                  <a:srgbClr val="2A292B"/>
                </a:solidFill>
                <a:latin typeface="Calibri"/>
                <a:cs typeface="Calibri"/>
                <a:hlinkClick r:id="rId5"/>
              </a:rPr>
              <a:t>www.westsussex.gov.uk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8905" y="6518675"/>
            <a:ext cx="3225800" cy="2091689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50" spc="95" b="1">
                <a:solidFill>
                  <a:srgbClr val="2A292B"/>
                </a:solidFill>
                <a:latin typeface="Calibri"/>
                <a:cs typeface="Calibri"/>
              </a:rPr>
              <a:t>The</a:t>
            </a:r>
            <a:r>
              <a:rPr dirty="0" sz="850" spc="2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 b="1">
                <a:solidFill>
                  <a:srgbClr val="2A292B"/>
                </a:solidFill>
                <a:latin typeface="Calibri"/>
                <a:cs typeface="Calibri"/>
              </a:rPr>
              <a:t>Littlehampton</a:t>
            </a:r>
            <a:r>
              <a:rPr dirty="0" sz="850" spc="2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 b="1">
                <a:solidFill>
                  <a:srgbClr val="2A292B"/>
                </a:solidFill>
                <a:latin typeface="Calibri"/>
                <a:cs typeface="Calibri"/>
              </a:rPr>
              <a:t>Foodbank</a:t>
            </a:r>
            <a:endParaRPr sz="850">
              <a:latin typeface="Calibri"/>
              <a:cs typeface="Calibri"/>
            </a:endParaRPr>
          </a:p>
          <a:p>
            <a:pPr algn="ctr" marL="36830" marR="30480">
              <a:lnSpc>
                <a:spcPct val="116199"/>
              </a:lnSpc>
            </a:pP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It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doesn't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matter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if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you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work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it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doesn't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matter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where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0">
                <a:solidFill>
                  <a:srgbClr val="2A292B"/>
                </a:solidFill>
                <a:latin typeface="Calibri"/>
                <a:cs typeface="Calibri"/>
              </a:rPr>
              <a:t>you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work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help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is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available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to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support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anyone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who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is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facing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5">
                <a:solidFill>
                  <a:srgbClr val="2A292B"/>
                </a:solidFill>
                <a:latin typeface="Calibri"/>
                <a:cs typeface="Calibri"/>
              </a:rPr>
              <a:t>a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financial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crisis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and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has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little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or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no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money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for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the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basics.</a:t>
            </a:r>
            <a:endParaRPr sz="850">
              <a:latin typeface="Calibri"/>
              <a:cs typeface="Calibri"/>
            </a:endParaRPr>
          </a:p>
          <a:p>
            <a:pPr algn="ctr" marL="12065" marR="5080">
              <a:lnSpc>
                <a:spcPts val="1190"/>
              </a:lnSpc>
              <a:spcBef>
                <a:spcPts val="65"/>
              </a:spcBef>
            </a:pPr>
            <a:r>
              <a:rPr dirty="0" sz="850" b="1">
                <a:solidFill>
                  <a:srgbClr val="2A292B"/>
                </a:solidFill>
                <a:latin typeface="Calibri"/>
                <a:cs typeface="Calibri"/>
              </a:rPr>
              <a:t>Tel:</a:t>
            </a:r>
            <a:r>
              <a:rPr dirty="0" sz="850" spc="5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65" b="1">
                <a:solidFill>
                  <a:srgbClr val="2A292B"/>
                </a:solidFill>
                <a:latin typeface="Calibri"/>
                <a:cs typeface="Calibri"/>
              </a:rPr>
              <a:t>0808</a:t>
            </a:r>
            <a:r>
              <a:rPr dirty="0" sz="850" spc="5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35" b="1">
                <a:solidFill>
                  <a:srgbClr val="2A292B"/>
                </a:solidFill>
                <a:latin typeface="Calibri"/>
                <a:cs typeface="Calibri"/>
              </a:rPr>
              <a:t>208</a:t>
            </a:r>
            <a:r>
              <a:rPr dirty="0" sz="850" spc="5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b="1">
                <a:solidFill>
                  <a:srgbClr val="2A292B"/>
                </a:solidFill>
                <a:latin typeface="Calibri"/>
                <a:cs typeface="Calibri"/>
              </a:rPr>
              <a:t>2138</a:t>
            </a:r>
            <a:r>
              <a:rPr dirty="0" sz="850" spc="8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to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0">
                <a:solidFill>
                  <a:srgbClr val="2A292B"/>
                </a:solidFill>
                <a:latin typeface="Calibri"/>
                <a:cs typeface="Calibri"/>
              </a:rPr>
              <a:t>access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voucher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for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3 day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supply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-25">
                <a:solidFill>
                  <a:srgbClr val="2A292B"/>
                </a:solidFill>
                <a:latin typeface="Calibri"/>
                <a:cs typeface="Calibri"/>
              </a:rPr>
              <a:t>of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 non-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perishable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store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cupboard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items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 </a:t>
            </a:r>
            <a:r>
              <a:rPr dirty="0" sz="850" spc="-10">
                <a:solidFill>
                  <a:srgbClr val="2A292B"/>
                </a:solidFill>
                <a:latin typeface="Calibri"/>
                <a:cs typeface="Calibri"/>
              </a:rPr>
              <a:t>toiletries.</a:t>
            </a:r>
            <a:endParaRPr sz="850">
              <a:latin typeface="Calibri"/>
              <a:cs typeface="Calibri"/>
            </a:endParaRPr>
          </a:p>
          <a:p>
            <a:pPr algn="ctr" marL="52069">
              <a:lnSpc>
                <a:spcPct val="100000"/>
              </a:lnSpc>
              <a:spcBef>
                <a:spcPts val="950"/>
              </a:spcBef>
            </a:pPr>
            <a:r>
              <a:rPr dirty="0" sz="850" spc="100" b="1">
                <a:solidFill>
                  <a:srgbClr val="2A292B"/>
                </a:solidFill>
                <a:latin typeface="Calibri"/>
                <a:cs typeface="Calibri"/>
              </a:rPr>
              <a:t>Community</a:t>
            </a:r>
            <a:r>
              <a:rPr dirty="0" sz="850" spc="3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 b="1">
                <a:solidFill>
                  <a:srgbClr val="2A292B"/>
                </a:solidFill>
                <a:latin typeface="Calibri"/>
                <a:cs typeface="Calibri"/>
              </a:rPr>
              <a:t>Fridge</a:t>
            </a:r>
            <a:r>
              <a:rPr dirty="0" sz="850" spc="4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 b="1">
                <a:solidFill>
                  <a:srgbClr val="2A292B"/>
                </a:solidFill>
                <a:latin typeface="Calibri"/>
                <a:cs typeface="Calibri"/>
              </a:rPr>
              <a:t>on</a:t>
            </a:r>
            <a:r>
              <a:rPr dirty="0" sz="850" spc="3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0" b="1">
                <a:solidFill>
                  <a:srgbClr val="2A292B"/>
                </a:solidFill>
                <a:latin typeface="Calibri"/>
                <a:cs typeface="Calibri"/>
              </a:rPr>
              <a:t>Tour</a:t>
            </a:r>
            <a:endParaRPr sz="850">
              <a:latin typeface="Calibri"/>
              <a:cs typeface="Calibri"/>
            </a:endParaRPr>
          </a:p>
          <a:p>
            <a:pPr algn="ctr" marL="146685" marR="86360" indent="-635">
              <a:lnSpc>
                <a:spcPct val="116199"/>
              </a:lnSpc>
            </a:pP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Open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to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everyone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FREE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of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charge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with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no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A292B"/>
                </a:solidFill>
                <a:latin typeface="Calibri"/>
                <a:cs typeface="Calibri"/>
              </a:rPr>
              <a:t>referral</a:t>
            </a:r>
            <a:r>
              <a:rPr dirty="0" sz="850" spc="50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required.</a:t>
            </a:r>
            <a:r>
              <a:rPr dirty="0" sz="850" spc="3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All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food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is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rescued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simply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needs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home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5">
                <a:solidFill>
                  <a:srgbClr val="2A292B"/>
                </a:solidFill>
                <a:latin typeface="Calibri"/>
                <a:cs typeface="Calibri"/>
              </a:rPr>
              <a:t>to </a:t>
            </a:r>
            <a:r>
              <a:rPr dirty="0" sz="850" spc="80">
                <a:solidFill>
                  <a:srgbClr val="2A292B"/>
                </a:solidFill>
                <a:latin typeface="Calibri"/>
                <a:cs typeface="Calibri"/>
              </a:rPr>
              <a:t>stop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it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being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45">
                <a:solidFill>
                  <a:srgbClr val="2A292B"/>
                </a:solidFill>
                <a:latin typeface="Calibri"/>
                <a:cs typeface="Calibri"/>
              </a:rPr>
              <a:t>wasted.</a:t>
            </a:r>
            <a:endParaRPr sz="850">
              <a:latin typeface="Calibri"/>
              <a:cs typeface="Calibri"/>
            </a:endParaRPr>
          </a:p>
          <a:p>
            <a:pPr marL="738505" marR="376555" indent="-302260">
              <a:lnSpc>
                <a:spcPct val="116199"/>
              </a:lnSpc>
            </a:pPr>
            <a:r>
              <a:rPr dirty="0" sz="850" spc="80" b="1">
                <a:solidFill>
                  <a:srgbClr val="2A292B"/>
                </a:solidFill>
                <a:latin typeface="Calibri"/>
                <a:cs typeface="Calibri"/>
              </a:rPr>
              <a:t>Rustington</a:t>
            </a:r>
            <a:r>
              <a:rPr dirty="0" sz="850" spc="3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 b="1">
                <a:solidFill>
                  <a:srgbClr val="2A292B"/>
                </a:solidFill>
                <a:latin typeface="Calibri"/>
                <a:cs typeface="Calibri"/>
              </a:rPr>
              <a:t>Methodist</a:t>
            </a:r>
            <a:r>
              <a:rPr dirty="0" sz="850" spc="4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5" b="1">
                <a:solidFill>
                  <a:srgbClr val="2A292B"/>
                </a:solidFill>
                <a:latin typeface="Calibri"/>
                <a:cs typeface="Calibri"/>
              </a:rPr>
              <a:t>Church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,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Claigmar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Road 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Wednesdays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0">
                <a:solidFill>
                  <a:srgbClr val="2A292B"/>
                </a:solidFill>
                <a:latin typeface="Calibri"/>
                <a:cs typeface="Calibri"/>
              </a:rPr>
              <a:t>2.00pm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3.00pm</a:t>
            </a:r>
            <a:endParaRPr sz="850">
              <a:latin typeface="Calibri"/>
              <a:cs typeface="Calibri"/>
            </a:endParaRPr>
          </a:p>
          <a:p>
            <a:pPr marL="876300">
              <a:lnSpc>
                <a:spcPct val="100000"/>
              </a:lnSpc>
              <a:spcBef>
                <a:spcPts val="165"/>
              </a:spcBef>
            </a:pP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Saturdays</a:t>
            </a:r>
            <a:r>
              <a:rPr dirty="0" sz="850" spc="10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11.00am</a:t>
            </a:r>
            <a:r>
              <a:rPr dirty="0" sz="850" spc="10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10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12.00pm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7775" y="8717231"/>
            <a:ext cx="3043555" cy="13798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50" spc="95" b="1">
                <a:solidFill>
                  <a:srgbClr val="2A292B"/>
                </a:solidFill>
                <a:latin typeface="Calibri"/>
                <a:cs typeface="Calibri"/>
              </a:rPr>
              <a:t>St</a:t>
            </a:r>
            <a:r>
              <a:rPr dirty="0" sz="850" spc="2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 b="1">
                <a:solidFill>
                  <a:srgbClr val="2A292B"/>
                </a:solidFill>
                <a:latin typeface="Calibri"/>
                <a:cs typeface="Calibri"/>
              </a:rPr>
              <a:t>Peter</a:t>
            </a:r>
            <a:r>
              <a:rPr dirty="0" sz="850" spc="3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95" b="1">
                <a:solidFill>
                  <a:srgbClr val="2A292B"/>
                </a:solidFill>
                <a:latin typeface="Calibri"/>
                <a:cs typeface="Calibri"/>
              </a:rPr>
              <a:t>and</a:t>
            </a:r>
            <a:r>
              <a:rPr dirty="0" sz="850" spc="2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95" b="1">
                <a:solidFill>
                  <a:srgbClr val="2A292B"/>
                </a:solidFill>
                <a:latin typeface="Calibri"/>
                <a:cs typeface="Calibri"/>
              </a:rPr>
              <a:t>St</a:t>
            </a:r>
            <a:r>
              <a:rPr dirty="0" sz="850" spc="3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 b="1">
                <a:solidFill>
                  <a:srgbClr val="2A292B"/>
                </a:solidFill>
                <a:latin typeface="Calibri"/>
                <a:cs typeface="Calibri"/>
              </a:rPr>
              <a:t>Paul's</a:t>
            </a:r>
            <a:r>
              <a:rPr dirty="0" sz="850" spc="3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 b="1">
                <a:solidFill>
                  <a:srgbClr val="2A292B"/>
                </a:solidFill>
                <a:latin typeface="Calibri"/>
                <a:cs typeface="Calibri"/>
              </a:rPr>
              <a:t>Pantry</a:t>
            </a:r>
            <a:endParaRPr sz="850">
              <a:latin typeface="Calibri"/>
              <a:cs typeface="Calibri"/>
            </a:endParaRPr>
          </a:p>
          <a:p>
            <a:pPr algn="ctr" marL="12065" marR="5080">
              <a:lnSpc>
                <a:spcPts val="1190"/>
              </a:lnSpc>
              <a:spcBef>
                <a:spcPts val="60"/>
              </a:spcBef>
            </a:pP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A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space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where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anyone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in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the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community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 who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is </a:t>
            </a:r>
            <a:r>
              <a:rPr dirty="0" sz="850" spc="40">
                <a:solidFill>
                  <a:srgbClr val="2A292B"/>
                </a:solidFill>
                <a:latin typeface="Calibri"/>
                <a:cs typeface="Calibri"/>
              </a:rPr>
              <a:t>struggling 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can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top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up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their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weekly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food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supplies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no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A292B"/>
                </a:solidFill>
                <a:latin typeface="Calibri"/>
                <a:cs typeface="Calibri"/>
              </a:rPr>
              <a:t>referrals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-25">
                <a:solidFill>
                  <a:srgbClr val="2A292B"/>
                </a:solidFill>
                <a:latin typeface="Calibri"/>
                <a:cs typeface="Calibri"/>
              </a:rPr>
              <a:t>or</a:t>
            </a:r>
            <a:r>
              <a:rPr dirty="0" sz="850" spc="50">
                <a:solidFill>
                  <a:srgbClr val="2A292B"/>
                </a:solidFill>
                <a:latin typeface="Calibri"/>
                <a:cs typeface="Calibri"/>
              </a:rPr>
              <a:t> registration</a:t>
            </a:r>
            <a:r>
              <a:rPr dirty="0" sz="850" spc="4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A292B"/>
                </a:solidFill>
                <a:latin typeface="Calibri"/>
                <a:cs typeface="Calibri"/>
              </a:rPr>
              <a:t>required.</a:t>
            </a:r>
            <a:endParaRPr sz="850">
              <a:latin typeface="Calibri"/>
              <a:cs typeface="Calibri"/>
            </a:endParaRPr>
          </a:p>
          <a:p>
            <a:pPr algn="ctr" marR="22225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solidFill>
                  <a:srgbClr val="2A292B"/>
                </a:solidFill>
                <a:latin typeface="Calibri"/>
                <a:cs typeface="Calibri"/>
              </a:rPr>
              <a:t>1st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Wednesday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20">
                <a:solidFill>
                  <a:srgbClr val="2A292B"/>
                </a:solidFill>
                <a:latin typeface="Calibri"/>
                <a:cs typeface="Calibri"/>
              </a:rPr>
              <a:t>of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the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20">
                <a:solidFill>
                  <a:srgbClr val="2A292B"/>
                </a:solidFill>
                <a:latin typeface="Calibri"/>
                <a:cs typeface="Calibri"/>
              </a:rPr>
              <a:t>month: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5">
                <a:solidFill>
                  <a:srgbClr val="2A292B"/>
                </a:solidFill>
                <a:latin typeface="Calibri"/>
                <a:cs typeface="Calibri"/>
              </a:rPr>
              <a:t>4.00pm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0">
                <a:solidFill>
                  <a:srgbClr val="2A292B"/>
                </a:solidFill>
                <a:latin typeface="Calibri"/>
                <a:cs typeface="Calibri"/>
              </a:rPr>
              <a:t>6.00pm</a:t>
            </a:r>
            <a:endParaRPr sz="850">
              <a:latin typeface="Calibri"/>
              <a:cs typeface="Calibri"/>
            </a:endParaRPr>
          </a:p>
          <a:p>
            <a:pPr algn="ctr" marL="588645" marR="581025">
              <a:lnSpc>
                <a:spcPct val="116199"/>
              </a:lnSpc>
            </a:pP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2nd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Wednesday: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85">
                <a:solidFill>
                  <a:srgbClr val="2A292B"/>
                </a:solidFill>
                <a:latin typeface="Calibri"/>
                <a:cs typeface="Calibri"/>
              </a:rPr>
              <a:t>8.30am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10.00am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3rd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Wednesday: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5">
                <a:solidFill>
                  <a:srgbClr val="2A292B"/>
                </a:solidFill>
                <a:latin typeface="Calibri"/>
                <a:cs typeface="Calibri"/>
              </a:rPr>
              <a:t>4.00pm</a:t>
            </a: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00">
                <a:solidFill>
                  <a:srgbClr val="2A292B"/>
                </a:solidFill>
                <a:latin typeface="Calibri"/>
                <a:cs typeface="Calibri"/>
              </a:rPr>
              <a:t>6.00pm</a:t>
            </a:r>
            <a:endParaRPr sz="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850" spc="60">
                <a:solidFill>
                  <a:srgbClr val="2A292B"/>
                </a:solidFill>
                <a:latin typeface="Calibri"/>
                <a:cs typeface="Calibri"/>
              </a:rPr>
              <a:t>4th/5th </a:t>
            </a:r>
            <a:r>
              <a:rPr dirty="0" sz="850" spc="70">
                <a:solidFill>
                  <a:srgbClr val="2A292B"/>
                </a:solidFill>
                <a:latin typeface="Calibri"/>
                <a:cs typeface="Calibri"/>
              </a:rPr>
              <a:t>Wednesday: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A292B"/>
                </a:solidFill>
                <a:latin typeface="Calibri"/>
                <a:cs typeface="Calibri"/>
              </a:rPr>
              <a:t>10.00am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85">
                <a:solidFill>
                  <a:srgbClr val="2A292B"/>
                </a:solidFill>
                <a:latin typeface="Calibri"/>
                <a:cs typeface="Calibri"/>
              </a:rPr>
              <a:t>-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12.00pm</a:t>
            </a:r>
            <a:endParaRPr sz="850">
              <a:latin typeface="Calibri"/>
              <a:cs typeface="Calibri"/>
            </a:endParaRPr>
          </a:p>
          <a:p>
            <a:pPr algn="ctr" marR="22225">
              <a:lnSpc>
                <a:spcPct val="100000"/>
              </a:lnSpc>
              <a:spcBef>
                <a:spcPts val="165"/>
              </a:spcBef>
            </a:pPr>
            <a:r>
              <a:rPr dirty="0" sz="850" spc="80" b="1">
                <a:solidFill>
                  <a:srgbClr val="2A292B"/>
                </a:solidFill>
                <a:latin typeface="Calibri"/>
                <a:cs typeface="Calibri"/>
              </a:rPr>
              <a:t>Rustington</a:t>
            </a:r>
            <a:r>
              <a:rPr dirty="0" sz="850" spc="60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110" b="1">
                <a:solidFill>
                  <a:srgbClr val="2A292B"/>
                </a:solidFill>
                <a:latin typeface="Calibri"/>
                <a:cs typeface="Calibri"/>
              </a:rPr>
              <a:t>Church</a:t>
            </a:r>
            <a:r>
              <a:rPr dirty="0" sz="850" spc="65" b="1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b="1">
                <a:solidFill>
                  <a:srgbClr val="2A292B"/>
                </a:solidFill>
                <a:latin typeface="Calibri"/>
                <a:cs typeface="Calibri"/>
              </a:rPr>
              <a:t>Hall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,</a:t>
            </a:r>
            <a:r>
              <a:rPr dirty="0" sz="850" spc="90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A292B"/>
                </a:solidFill>
                <a:latin typeface="Calibri"/>
                <a:cs typeface="Calibri"/>
              </a:rPr>
              <a:t>77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A292B"/>
                </a:solidFill>
                <a:latin typeface="Calibri"/>
                <a:cs typeface="Calibri"/>
              </a:rPr>
              <a:t>The</a:t>
            </a:r>
            <a:r>
              <a:rPr dirty="0" sz="850" spc="95">
                <a:solidFill>
                  <a:srgbClr val="2A292B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A292B"/>
                </a:solidFill>
                <a:latin typeface="Calibri"/>
                <a:cs typeface="Calibri"/>
              </a:rPr>
              <a:t>Street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66349" y="6198098"/>
            <a:ext cx="1258570" cy="1380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dirty="0" sz="850" spc="1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1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advice </a:t>
            </a:r>
            <a:r>
              <a:rPr dirty="0" sz="850" spc="20">
                <a:solidFill>
                  <a:srgbClr val="231F20"/>
                </a:solidFill>
                <a:latin typeface="Calibri"/>
                <a:cs typeface="Calibri"/>
              </a:rPr>
              <a:t>Internet</a:t>
            </a:r>
            <a:r>
              <a:rPr dirty="0" sz="850" spc="1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Calibri"/>
                <a:cs typeface="Calibri"/>
              </a:rPr>
              <a:t>access</a:t>
            </a:r>
            <a:r>
              <a:rPr dirty="0" sz="850" spc="1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31F20"/>
                </a:solidFill>
                <a:latin typeface="Calibri"/>
                <a:cs typeface="Calibri"/>
              </a:rPr>
              <a:t>online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 Events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activities </a:t>
            </a:r>
            <a:r>
              <a:rPr dirty="0" sz="850" spc="110">
                <a:solidFill>
                  <a:srgbClr val="231F20"/>
                </a:solidFill>
                <a:latin typeface="Calibri"/>
                <a:cs typeface="Calibri"/>
              </a:rPr>
              <a:t>Access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direct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support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 from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range </a:t>
            </a:r>
            <a:r>
              <a:rPr dirty="0" sz="850" spc="-2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 partners,</a:t>
            </a:r>
            <a:r>
              <a:rPr dirty="0" sz="850" spc="1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dirty="0" sz="850" spc="1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dirty="0" sz="850" spc="2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dirty="0" sz="850" spc="1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1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20">
                <a:solidFill>
                  <a:srgbClr val="231F20"/>
                </a:solidFill>
                <a:latin typeface="Calibri"/>
                <a:cs typeface="Calibri"/>
              </a:rPr>
              <a:t>wellbeing,</a:t>
            </a:r>
            <a:r>
              <a:rPr dirty="0" sz="850" spc="1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-25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 financial</a:t>
            </a:r>
            <a:r>
              <a:rPr dirty="0" sz="850" spc="1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advice.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75355" y="5897221"/>
            <a:ext cx="1024255" cy="327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Drop</a:t>
            </a:r>
            <a:r>
              <a:rPr dirty="0" sz="85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85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dirty="0" sz="85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Warm </a:t>
            </a:r>
            <a:r>
              <a:rPr dirty="0" sz="850" spc="80">
                <a:solidFill>
                  <a:srgbClr val="231F20"/>
                </a:solidFill>
                <a:latin typeface="Calibri"/>
                <a:cs typeface="Calibri"/>
              </a:rPr>
              <a:t>Welcome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31F20"/>
                </a:solidFill>
                <a:latin typeface="Calibri"/>
                <a:cs typeface="Calibri"/>
              </a:rPr>
              <a:t>Free: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55614" y="5754160"/>
            <a:ext cx="1557655" cy="3575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80" b="1">
                <a:solidFill>
                  <a:srgbClr val="231F20"/>
                </a:solidFill>
                <a:latin typeface="Calibri"/>
                <a:cs typeface="Calibri"/>
              </a:rPr>
              <a:t>Rustington</a:t>
            </a:r>
            <a:r>
              <a:rPr dirty="0" sz="850" spc="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 b="1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850">
              <a:latin typeface="Calibri"/>
              <a:cs typeface="Calibri"/>
            </a:endParaRPr>
          </a:p>
          <a:p>
            <a:pPr marL="863600">
              <a:lnSpc>
                <a:spcPct val="100000"/>
              </a:lnSpc>
              <a:spcBef>
                <a:spcPts val="710"/>
              </a:spcBef>
            </a:pP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OPENING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TIMES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38468" y="6086129"/>
            <a:ext cx="84074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 marR="5080" indent="212090">
              <a:lnSpc>
                <a:spcPct val="119900"/>
              </a:lnSpc>
              <a:spcBef>
                <a:spcPts val="95"/>
              </a:spcBef>
            </a:pP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Monday: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 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Calibri"/>
                <a:cs typeface="Calibri"/>
              </a:rPr>
              <a:t>5.00pm</a:t>
            </a:r>
            <a:endParaRPr sz="700">
              <a:latin typeface="Calibri"/>
              <a:cs typeface="Calibri"/>
            </a:endParaRPr>
          </a:p>
          <a:p>
            <a:pPr marL="13970" marR="5080" indent="203200">
              <a:lnSpc>
                <a:spcPct val="119900"/>
              </a:lnSpc>
            </a:pPr>
            <a:r>
              <a:rPr dirty="0" sz="700" spc="45">
                <a:solidFill>
                  <a:srgbClr val="231F20"/>
                </a:solidFill>
                <a:latin typeface="Calibri"/>
                <a:cs typeface="Calibri"/>
              </a:rPr>
              <a:t>Tuesday: 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Calibri"/>
                <a:cs typeface="Calibri"/>
              </a:rPr>
              <a:t>5.00pm</a:t>
            </a:r>
            <a:endParaRPr sz="700">
              <a:latin typeface="Calibri"/>
              <a:cs typeface="Calibri"/>
            </a:endParaRPr>
          </a:p>
          <a:p>
            <a:pPr marL="13335" marR="5715" indent="128905">
              <a:lnSpc>
                <a:spcPct val="119900"/>
              </a:lnSpc>
            </a:pPr>
            <a:r>
              <a:rPr dirty="0" sz="700" spc="50">
                <a:solidFill>
                  <a:srgbClr val="231F20"/>
                </a:solidFill>
                <a:latin typeface="Calibri"/>
                <a:cs typeface="Calibri"/>
              </a:rPr>
              <a:t>Wednesday: 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Calibri"/>
                <a:cs typeface="Calibri"/>
              </a:rPr>
              <a:t>5.00pm</a:t>
            </a:r>
            <a:endParaRPr sz="700">
              <a:latin typeface="Calibri"/>
              <a:cs typeface="Calibri"/>
            </a:endParaRPr>
          </a:p>
          <a:p>
            <a:pPr marL="12700" marR="6350" indent="186055">
              <a:lnSpc>
                <a:spcPct val="119900"/>
              </a:lnSpc>
            </a:pPr>
            <a:r>
              <a:rPr dirty="0" sz="700" spc="40">
                <a:solidFill>
                  <a:srgbClr val="231F20"/>
                </a:solidFill>
                <a:latin typeface="Calibri"/>
                <a:cs typeface="Calibri"/>
              </a:rPr>
              <a:t>Thursday: 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Calibri"/>
                <a:cs typeface="Calibri"/>
              </a:rPr>
              <a:t>5.00pm</a:t>
            </a:r>
            <a:endParaRPr sz="700">
              <a:latin typeface="Calibri"/>
              <a:cs typeface="Calibri"/>
            </a:endParaRPr>
          </a:p>
          <a:p>
            <a:pPr marL="12700" marR="6350" indent="252095">
              <a:lnSpc>
                <a:spcPct val="119900"/>
              </a:lnSpc>
            </a:pPr>
            <a:r>
              <a:rPr dirty="0" sz="700" spc="-10">
                <a:solidFill>
                  <a:srgbClr val="231F20"/>
                </a:solidFill>
                <a:latin typeface="Calibri"/>
                <a:cs typeface="Calibri"/>
              </a:rPr>
              <a:t>Friday: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 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Calibri"/>
                <a:cs typeface="Calibri"/>
              </a:rPr>
              <a:t>5.00pm</a:t>
            </a:r>
            <a:endParaRPr sz="700">
              <a:latin typeface="Calibri"/>
              <a:cs typeface="Calibri"/>
            </a:endParaRPr>
          </a:p>
          <a:p>
            <a:pPr marL="13970" marR="9525" indent="189865">
              <a:lnSpc>
                <a:spcPct val="119900"/>
              </a:lnSpc>
            </a:pP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Saturday:</a:t>
            </a:r>
            <a:r>
              <a:rPr dirty="0" sz="700" spc="60">
                <a:solidFill>
                  <a:srgbClr val="231F20"/>
                </a:solidFill>
                <a:latin typeface="Calibri"/>
                <a:cs typeface="Calibri"/>
              </a:rPr>
              <a:t> 10.00am</a:t>
            </a:r>
            <a:r>
              <a:rPr dirty="0" sz="7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16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Calibri"/>
                <a:cs typeface="Calibri"/>
              </a:rPr>
              <a:t>2.00pm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75341" y="7751642"/>
            <a:ext cx="2982595" cy="100711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96875">
              <a:lnSpc>
                <a:spcPct val="100000"/>
              </a:lnSpc>
              <a:spcBef>
                <a:spcPts val="565"/>
              </a:spcBef>
            </a:pPr>
            <a:r>
              <a:rPr dirty="0" sz="850" spc="130" b="1">
                <a:solidFill>
                  <a:srgbClr val="231F20"/>
                </a:solidFill>
                <a:latin typeface="Calibri"/>
                <a:cs typeface="Calibri"/>
              </a:rPr>
              <a:t>CAP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95" b="1">
                <a:solidFill>
                  <a:srgbClr val="231F20"/>
                </a:solidFill>
                <a:latin typeface="Calibri"/>
                <a:cs typeface="Calibri"/>
              </a:rPr>
              <a:t>Debt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80" b="1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200" b="1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 b="1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hristians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 b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gainst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 b="1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overty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85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struggling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Calibri"/>
                <a:cs typeface="Calibri"/>
              </a:rPr>
              <a:t>debt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 and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need </a:t>
            </a:r>
            <a:r>
              <a:rPr dirty="0" sz="850" spc="85">
                <a:solidFill>
                  <a:srgbClr val="231F20"/>
                </a:solidFill>
                <a:latin typeface="Calibri"/>
                <a:cs typeface="Calibri"/>
              </a:rPr>
              <a:t>some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-20">
                <a:solidFill>
                  <a:srgbClr val="231F20"/>
                </a:solidFill>
                <a:latin typeface="Calibri"/>
                <a:cs typeface="Calibri"/>
              </a:rPr>
              <a:t>call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50" spc="90" b="1">
                <a:solidFill>
                  <a:srgbClr val="231F20"/>
                </a:solidFill>
                <a:latin typeface="Calibri"/>
                <a:cs typeface="Calibri"/>
              </a:rPr>
              <a:t>Freephone</a:t>
            </a:r>
            <a:r>
              <a:rPr dirty="0" sz="850" spc="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180" b="1">
                <a:solidFill>
                  <a:srgbClr val="231F20"/>
                </a:solidFill>
                <a:latin typeface="Calibri"/>
                <a:cs typeface="Calibri"/>
              </a:rPr>
              <a:t>0800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100" b="1">
                <a:solidFill>
                  <a:srgbClr val="231F20"/>
                </a:solidFill>
                <a:latin typeface="Calibri"/>
                <a:cs typeface="Calibri"/>
              </a:rPr>
              <a:t>328</a:t>
            </a:r>
            <a:r>
              <a:rPr dirty="0" sz="850" spc="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114" b="1">
                <a:solidFill>
                  <a:srgbClr val="231F20"/>
                </a:solidFill>
                <a:latin typeface="Calibri"/>
                <a:cs typeface="Calibri"/>
              </a:rPr>
              <a:t>0006</a:t>
            </a:r>
            <a:r>
              <a:rPr dirty="0" sz="850" spc="114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ct val="116199"/>
              </a:lnSpc>
            </a:pPr>
            <a:r>
              <a:rPr dirty="0" sz="850" spc="114">
                <a:solidFill>
                  <a:srgbClr val="231F20"/>
                </a:solidFill>
                <a:latin typeface="Calibri"/>
                <a:cs typeface="Calibri"/>
              </a:rPr>
              <a:t>CAP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231F20"/>
                </a:solidFill>
                <a:latin typeface="Calibri"/>
                <a:cs typeface="Calibri"/>
              </a:rPr>
              <a:t>free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Calibri"/>
                <a:cs typeface="Calibri"/>
              </a:rPr>
              <a:t>debt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Calibri"/>
                <a:cs typeface="Calibri"/>
              </a:rPr>
              <a:t>counselling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advice</a:t>
            </a:r>
            <a:r>
              <a:rPr dirty="0" sz="85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35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offers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listening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non-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judgemental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ear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85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30">
                <a:solidFill>
                  <a:srgbClr val="231F20"/>
                </a:solidFill>
                <a:latin typeface="Calibri"/>
                <a:cs typeface="Calibri"/>
              </a:rPr>
              <a:t>real</a:t>
            </a:r>
            <a:r>
              <a:rPr dirty="0" sz="85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40">
                <a:solidFill>
                  <a:srgbClr val="231F20"/>
                </a:solidFill>
                <a:latin typeface="Calibri"/>
                <a:cs typeface="Calibri"/>
              </a:rPr>
              <a:t>solution 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85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6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dirty="0" sz="850" spc="50">
                <a:solidFill>
                  <a:srgbClr val="231F20"/>
                </a:solidFill>
                <a:latin typeface="Calibri"/>
                <a:cs typeface="Calibri"/>
              </a:rPr>
              <a:t> debts.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999230" y="8924673"/>
            <a:ext cx="1743710" cy="1205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1100" spc="75" b="1">
                <a:solidFill>
                  <a:srgbClr val="FDFDFE"/>
                </a:solidFill>
                <a:latin typeface="Calibri"/>
                <a:cs typeface="Calibri"/>
              </a:rPr>
              <a:t>Further</a:t>
            </a:r>
            <a:r>
              <a:rPr dirty="0" sz="1100" spc="30" b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70" b="1">
                <a:solidFill>
                  <a:srgbClr val="FDFDFE"/>
                </a:solidFill>
                <a:latin typeface="Calibri"/>
                <a:cs typeface="Calibri"/>
              </a:rPr>
              <a:t>available</a:t>
            </a:r>
            <a:r>
              <a:rPr dirty="0" sz="1100" spc="30" b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85" b="1">
                <a:solidFill>
                  <a:srgbClr val="FDFDFE"/>
                </a:solidFill>
                <a:latin typeface="Calibri"/>
                <a:cs typeface="Calibri"/>
              </a:rPr>
              <a:t>support </a:t>
            </a:r>
            <a:r>
              <a:rPr dirty="0" sz="1100" spc="75" b="1">
                <a:solidFill>
                  <a:srgbClr val="FDFDFE"/>
                </a:solidFill>
                <a:latin typeface="Calibri"/>
                <a:cs typeface="Calibri"/>
              </a:rPr>
              <a:t>through</a:t>
            </a:r>
            <a:r>
              <a:rPr dirty="0" sz="1100" spc="30" b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90" b="1">
                <a:solidFill>
                  <a:srgbClr val="FDFDFE"/>
                </a:solidFill>
                <a:latin typeface="Calibri"/>
                <a:cs typeface="Calibri"/>
              </a:rPr>
              <a:t>Citizens</a:t>
            </a:r>
            <a:r>
              <a:rPr dirty="0" sz="1100" spc="35" b="1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95" b="1">
                <a:solidFill>
                  <a:srgbClr val="FDFDFE"/>
                </a:solidFill>
                <a:latin typeface="Calibri"/>
                <a:cs typeface="Calibri"/>
              </a:rPr>
              <a:t>Advice</a:t>
            </a:r>
            <a:endParaRPr sz="1100">
              <a:latin typeface="Calibri"/>
              <a:cs typeface="Calibri"/>
            </a:endParaRPr>
          </a:p>
          <a:p>
            <a:pPr marL="420370" marR="251460" indent="-105410">
              <a:lnSpc>
                <a:spcPct val="116700"/>
              </a:lnSpc>
              <a:spcBef>
                <a:spcPts val="50"/>
              </a:spcBef>
            </a:pPr>
            <a:r>
              <a:rPr dirty="0" sz="1100" spc="70">
                <a:solidFill>
                  <a:srgbClr val="FDFDFE"/>
                </a:solidFill>
                <a:latin typeface="Calibri"/>
                <a:cs typeface="Calibri"/>
              </a:rPr>
              <a:t>Hardship</a:t>
            </a:r>
            <a:r>
              <a:rPr dirty="0" sz="1100" spc="40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DFDFE"/>
                </a:solidFill>
                <a:latin typeface="Calibri"/>
                <a:cs typeface="Calibri"/>
              </a:rPr>
              <a:t>Helpline: </a:t>
            </a:r>
            <a:r>
              <a:rPr dirty="0" sz="1100" spc="155">
                <a:solidFill>
                  <a:srgbClr val="FDFDFE"/>
                </a:solidFill>
                <a:latin typeface="Calibri"/>
                <a:cs typeface="Calibri"/>
              </a:rPr>
              <a:t>0808</a:t>
            </a:r>
            <a:r>
              <a:rPr dirty="0" sz="1100" spc="50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FDFDFE"/>
                </a:solidFill>
                <a:latin typeface="Calibri"/>
                <a:cs typeface="Calibri"/>
              </a:rPr>
              <a:t>208</a:t>
            </a:r>
            <a:r>
              <a:rPr dirty="0" sz="1100" spc="50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DFDFE"/>
                </a:solidFill>
                <a:latin typeface="Calibri"/>
                <a:cs typeface="Calibri"/>
              </a:rPr>
              <a:t>2138</a:t>
            </a:r>
            <a:endParaRPr sz="1100">
              <a:latin typeface="Calibri"/>
              <a:cs typeface="Calibri"/>
            </a:endParaRPr>
          </a:p>
          <a:p>
            <a:pPr marL="407034" marR="306070" indent="1270">
              <a:lnSpc>
                <a:spcPct val="116700"/>
              </a:lnSpc>
            </a:pPr>
            <a:r>
              <a:rPr dirty="0" sz="1100" spc="60">
                <a:solidFill>
                  <a:srgbClr val="FDFDFE"/>
                </a:solidFill>
                <a:latin typeface="Calibri"/>
                <a:cs typeface="Calibri"/>
              </a:rPr>
              <a:t>General</a:t>
            </a:r>
            <a:r>
              <a:rPr dirty="0" sz="1100" spc="40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DFDFE"/>
                </a:solidFill>
                <a:latin typeface="Calibri"/>
                <a:cs typeface="Calibri"/>
              </a:rPr>
              <a:t>Advice: </a:t>
            </a:r>
            <a:r>
              <a:rPr dirty="0" sz="1100" spc="155">
                <a:solidFill>
                  <a:srgbClr val="FDFDFE"/>
                </a:solidFill>
                <a:latin typeface="Calibri"/>
                <a:cs typeface="Calibri"/>
              </a:rPr>
              <a:t>0808</a:t>
            </a:r>
            <a:r>
              <a:rPr dirty="0" sz="1100" spc="45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DFDFE"/>
                </a:solidFill>
                <a:latin typeface="Calibri"/>
                <a:cs typeface="Calibri"/>
              </a:rPr>
              <a:t>278</a:t>
            </a:r>
            <a:r>
              <a:rPr dirty="0" sz="1100" spc="50">
                <a:solidFill>
                  <a:srgbClr val="FDFDFE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DFDFE"/>
                </a:solidFill>
                <a:latin typeface="Calibri"/>
                <a:cs typeface="Calibri"/>
              </a:rPr>
              <a:t>7969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1246" y="10337726"/>
            <a:ext cx="130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0" y="540004"/>
                </a:moveTo>
                <a:lnTo>
                  <a:pt x="7560005" y="540004"/>
                </a:lnTo>
                <a:lnTo>
                  <a:pt x="7560005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771949" y="126297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44542" y="863901"/>
            <a:ext cx="6871334" cy="6534784"/>
            <a:chOff x="344542" y="863901"/>
            <a:chExt cx="6871334" cy="6534784"/>
          </a:xfrm>
        </p:grpSpPr>
        <p:sp>
          <p:nvSpPr>
            <p:cNvPr id="6" name="object 6" descr=""/>
            <p:cNvSpPr/>
            <p:nvPr/>
          </p:nvSpPr>
          <p:spPr>
            <a:xfrm>
              <a:off x="351002" y="870356"/>
              <a:ext cx="6852284" cy="6521450"/>
            </a:xfrm>
            <a:custGeom>
              <a:avLst/>
              <a:gdLst/>
              <a:ahLst/>
              <a:cxnLst/>
              <a:rect l="l" t="t" r="r" b="b"/>
              <a:pathLst>
                <a:path w="6852284" h="6521450">
                  <a:moveTo>
                    <a:pt x="6852005" y="0"/>
                  </a:moveTo>
                  <a:lnTo>
                    <a:pt x="0" y="0"/>
                  </a:lnTo>
                  <a:lnTo>
                    <a:pt x="0" y="6521297"/>
                  </a:lnTo>
                  <a:lnTo>
                    <a:pt x="6852005" y="6521297"/>
                  </a:lnTo>
                  <a:lnTo>
                    <a:pt x="6852005" y="0"/>
                  </a:lnTo>
                  <a:close/>
                </a:path>
              </a:pathLst>
            </a:custGeom>
            <a:solidFill>
              <a:srgbClr val="FFFE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6764" y="866123"/>
              <a:ext cx="6860540" cy="6530340"/>
            </a:xfrm>
            <a:custGeom>
              <a:avLst/>
              <a:gdLst/>
              <a:ahLst/>
              <a:cxnLst/>
              <a:rect l="l" t="t" r="r" b="b"/>
              <a:pathLst>
                <a:path w="6860540" h="6530340">
                  <a:moveTo>
                    <a:pt x="0" y="4229"/>
                  </a:moveTo>
                  <a:lnTo>
                    <a:pt x="0" y="6525526"/>
                  </a:lnTo>
                  <a:lnTo>
                    <a:pt x="0" y="6529768"/>
                  </a:lnTo>
                  <a:lnTo>
                    <a:pt x="4229" y="6529768"/>
                  </a:lnTo>
                  <a:lnTo>
                    <a:pt x="6856234" y="6529768"/>
                  </a:lnTo>
                  <a:lnTo>
                    <a:pt x="6860476" y="6529768"/>
                  </a:lnTo>
                  <a:lnTo>
                    <a:pt x="6860476" y="6525526"/>
                  </a:lnTo>
                  <a:lnTo>
                    <a:pt x="6860476" y="4229"/>
                  </a:lnTo>
                  <a:lnTo>
                    <a:pt x="6860476" y="0"/>
                  </a:lnTo>
                  <a:lnTo>
                    <a:pt x="6856234" y="0"/>
                  </a:lnTo>
                  <a:lnTo>
                    <a:pt x="4229" y="0"/>
                  </a:lnTo>
                  <a:lnTo>
                    <a:pt x="0" y="0"/>
                  </a:lnTo>
                  <a:lnTo>
                    <a:pt x="0" y="4229"/>
                  </a:lnTo>
                  <a:close/>
                </a:path>
              </a:pathLst>
            </a:custGeom>
            <a:ln w="4229">
              <a:solidFill>
                <a:srgbClr val="6D9A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5231" y="874585"/>
              <a:ext cx="6844030" cy="6513195"/>
            </a:xfrm>
            <a:custGeom>
              <a:avLst/>
              <a:gdLst/>
              <a:ahLst/>
              <a:cxnLst/>
              <a:rect l="l" t="t" r="r" b="b"/>
              <a:pathLst>
                <a:path w="6844030" h="6513195">
                  <a:moveTo>
                    <a:pt x="0" y="6512826"/>
                  </a:moveTo>
                  <a:lnTo>
                    <a:pt x="6843534" y="6512826"/>
                  </a:lnTo>
                  <a:lnTo>
                    <a:pt x="6843534" y="0"/>
                  </a:lnTo>
                  <a:lnTo>
                    <a:pt x="0" y="0"/>
                  </a:lnTo>
                  <a:lnTo>
                    <a:pt x="0" y="6512826"/>
                  </a:lnTo>
                  <a:close/>
                </a:path>
              </a:pathLst>
            </a:custGeom>
            <a:ln w="4229">
              <a:solidFill>
                <a:srgbClr val="6D9AB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652" y="3975926"/>
              <a:ext cx="6870700" cy="341916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7499" y="904480"/>
            <a:ext cx="245935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5" b="1">
                <a:solidFill>
                  <a:srgbClr val="C83E80"/>
                </a:solidFill>
                <a:latin typeface="Calibri"/>
                <a:cs typeface="Calibri"/>
              </a:rPr>
              <a:t>Rustington</a:t>
            </a:r>
            <a:r>
              <a:rPr dirty="0" sz="2200" spc="-35" b="1">
                <a:solidFill>
                  <a:srgbClr val="C83E8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C83E80"/>
                </a:solidFill>
                <a:latin typeface="Calibri"/>
                <a:cs typeface="Calibri"/>
              </a:rPr>
              <a:t>Museum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44405" y="1340491"/>
            <a:ext cx="3193415" cy="58985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64135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would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love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hear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you!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looking</a:t>
            </a:r>
            <a:r>
              <a:rPr dirty="0" sz="11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photos,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memories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objects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help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tell</a:t>
            </a:r>
            <a:r>
              <a:rPr dirty="0" sz="11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stories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amazing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Charities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sites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occupied.</a:t>
            </a:r>
            <a:endParaRPr sz="1100">
              <a:latin typeface="Tahoma"/>
              <a:cs typeface="Tahoma"/>
            </a:endParaRPr>
          </a:p>
          <a:p>
            <a:pPr marL="12700" marR="181610">
              <a:lnSpc>
                <a:spcPts val="1300"/>
              </a:lnSpc>
              <a:spcBef>
                <a:spcPts val="565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Museum’s</a:t>
            </a:r>
            <a:r>
              <a:rPr dirty="0" sz="11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Talk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Series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proving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very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popular,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topics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featuring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Sussex.</a:t>
            </a:r>
            <a:r>
              <a:rPr dirty="0" sz="11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attend,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tickets</a:t>
            </a:r>
            <a:r>
              <a:rPr dirty="0" sz="11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booked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person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endParaRPr sz="1100">
              <a:latin typeface="Tahoma"/>
              <a:cs typeface="Tahoma"/>
            </a:endParaRPr>
          </a:p>
          <a:p>
            <a:pPr marL="12700" marR="37846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via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Eventbrite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visit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website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and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Facebook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page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1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latest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information.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10"/>
              </a:lnSpc>
              <a:spcBef>
                <a:spcPts val="509"/>
              </a:spcBef>
            </a:pPr>
            <a:r>
              <a:rPr dirty="0" sz="1100" spc="-90" b="1">
                <a:solidFill>
                  <a:srgbClr val="231F20"/>
                </a:solidFill>
                <a:latin typeface="Tahoma"/>
                <a:cs typeface="Tahoma"/>
              </a:rPr>
              <a:t>Wednesday,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Tahoma"/>
                <a:cs typeface="Tahoma"/>
              </a:rPr>
              <a:t>22</a:t>
            </a:r>
            <a:r>
              <a:rPr dirty="0" sz="11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60" b="1">
                <a:solidFill>
                  <a:srgbClr val="231F20"/>
                </a:solidFill>
                <a:latin typeface="Tahoma"/>
                <a:cs typeface="Tahoma"/>
              </a:rPr>
              <a:t>March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95" b="1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231F20"/>
                </a:solidFill>
                <a:latin typeface="Tahoma"/>
                <a:cs typeface="Tahoma"/>
              </a:rPr>
              <a:t>2.00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Tahoma"/>
                <a:cs typeface="Tahoma"/>
              </a:rPr>
              <a:t>pm:</a:t>
            </a:r>
            <a:endParaRPr sz="1100">
              <a:latin typeface="Tahoma"/>
              <a:cs typeface="Tahoma"/>
            </a:endParaRPr>
          </a:p>
          <a:p>
            <a:pPr marL="12700" marR="52069">
              <a:lnSpc>
                <a:spcPts val="1300"/>
              </a:lnSpc>
              <a:spcBef>
                <a:spcPts val="5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inside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scoop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celebrities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made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Littlehampton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surrounding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area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their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home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Peter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Walton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his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talk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‘Famous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Faces’.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You’ll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surprised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just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many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are!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10"/>
              </a:lnSpc>
              <a:spcBef>
                <a:spcPts val="505"/>
              </a:spcBef>
            </a:pPr>
            <a:r>
              <a:rPr dirty="0" sz="1100" spc="-90" b="1">
                <a:solidFill>
                  <a:srgbClr val="231F20"/>
                </a:solidFill>
                <a:latin typeface="Tahoma"/>
                <a:cs typeface="Tahoma"/>
              </a:rPr>
              <a:t>Wednesday,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dirty="0" sz="1100" spc="-8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31F20"/>
                </a:solidFill>
                <a:latin typeface="Tahoma"/>
                <a:cs typeface="Tahoma"/>
              </a:rPr>
              <a:t>April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95" b="1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231F20"/>
                </a:solidFill>
                <a:latin typeface="Tahoma"/>
                <a:cs typeface="Tahoma"/>
              </a:rPr>
              <a:t>2.00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Tahoma"/>
                <a:cs typeface="Tahoma"/>
              </a:rPr>
              <a:t>pm:</a:t>
            </a:r>
            <a:endParaRPr sz="1100">
              <a:latin typeface="Tahoma"/>
              <a:cs typeface="Tahoma"/>
            </a:endParaRPr>
          </a:p>
          <a:p>
            <a:pPr algn="just" marL="12700" marR="219075">
              <a:lnSpc>
                <a:spcPts val="1300"/>
              </a:lnSpc>
              <a:spcBef>
                <a:spcPts val="5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Dr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Kathryn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Ferry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exploring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heyday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seaside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architecture,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featuring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some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well-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known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sites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along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coast.</a:t>
            </a:r>
            <a:endParaRPr sz="1100">
              <a:latin typeface="Tahoma"/>
              <a:cs typeface="Tahoma"/>
            </a:endParaRPr>
          </a:p>
          <a:p>
            <a:pPr algn="just" marL="12700">
              <a:lnSpc>
                <a:spcPts val="1310"/>
              </a:lnSpc>
              <a:spcBef>
                <a:spcPts val="509"/>
              </a:spcBef>
            </a:pPr>
            <a:r>
              <a:rPr dirty="0" sz="1100" spc="-90" b="1">
                <a:solidFill>
                  <a:srgbClr val="231F20"/>
                </a:solidFill>
                <a:latin typeface="Tahoma"/>
                <a:cs typeface="Tahoma"/>
              </a:rPr>
              <a:t>Wednesday,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Tahoma"/>
                <a:cs typeface="Tahoma"/>
              </a:rPr>
              <a:t>24</a:t>
            </a:r>
            <a:r>
              <a:rPr dirty="0" sz="11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1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95" b="1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231F20"/>
                </a:solidFill>
                <a:latin typeface="Tahoma"/>
                <a:cs typeface="Tahoma"/>
              </a:rPr>
              <a:t>7.00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Tahoma"/>
                <a:cs typeface="Tahoma"/>
              </a:rPr>
              <a:t>pm:</a:t>
            </a:r>
            <a:endParaRPr sz="1100">
              <a:latin typeface="Tahoma"/>
              <a:cs typeface="Tahoma"/>
            </a:endParaRPr>
          </a:p>
          <a:p>
            <a:pPr marL="12700" marR="113664">
              <a:lnSpc>
                <a:spcPts val="1300"/>
              </a:lnSpc>
              <a:spcBef>
                <a:spcPts val="5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evening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entertainment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Southdown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Singers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renditions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traditional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Sussex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folk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songs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history</a:t>
            </a:r>
            <a:r>
              <a:rPr dirty="0" sz="11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behind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them.</a:t>
            </a:r>
            <a:endParaRPr sz="1100">
              <a:latin typeface="Tahoma"/>
              <a:cs typeface="Tahoma"/>
            </a:endParaRPr>
          </a:p>
          <a:p>
            <a:pPr marL="12700" marR="333375">
              <a:lnSpc>
                <a:spcPct val="96500"/>
              </a:lnSpc>
              <a:spcBef>
                <a:spcPts val="55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located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Samuel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Wickens Centre,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Broadmark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Lane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Car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Park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(behind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Waitrose),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BN16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85">
                <a:solidFill>
                  <a:srgbClr val="231F20"/>
                </a:solidFill>
                <a:latin typeface="Tahoma"/>
                <a:cs typeface="Tahoma"/>
              </a:rPr>
              <a:t>2NW</a:t>
            </a:r>
            <a:r>
              <a:rPr dirty="0" sz="11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Tel: </a:t>
            </a:r>
            <a:r>
              <a:rPr dirty="0" sz="1100" spc="-65" b="1">
                <a:solidFill>
                  <a:srgbClr val="231F20"/>
                </a:solidFill>
                <a:latin typeface="Tahoma"/>
                <a:cs typeface="Tahoma"/>
              </a:rPr>
              <a:t>01903</a:t>
            </a:r>
            <a:r>
              <a:rPr dirty="0" sz="11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65" b="1">
                <a:solidFill>
                  <a:srgbClr val="231F20"/>
                </a:solidFill>
                <a:latin typeface="Tahoma"/>
                <a:cs typeface="Tahoma"/>
              </a:rPr>
              <a:t>788478</a:t>
            </a:r>
            <a:r>
              <a:rPr dirty="0" sz="11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or 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Email: </a:t>
            </a:r>
            <a:r>
              <a:rPr dirty="0" sz="1100" spc="-40" b="1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museum@rustingtonpc.org</a:t>
            </a:r>
            <a:r>
              <a:rPr dirty="0" sz="11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  <a:hlinkClick r:id="rId4"/>
              </a:rPr>
              <a:t>www.rustingtonmuseum.org</a:t>
            </a:r>
            <a:endParaRPr sz="1200">
              <a:latin typeface="Tahoma"/>
              <a:cs typeface="Tahoma"/>
            </a:endParaRPr>
          </a:p>
          <a:p>
            <a:pPr marL="334010">
              <a:lnSpc>
                <a:spcPct val="100000"/>
              </a:lnSpc>
              <a:spcBef>
                <a:spcPts val="530"/>
              </a:spcBef>
              <a:tabLst>
                <a:tab pos="2044064" algn="l"/>
              </a:tabLst>
            </a:pP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@Rustington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RustingtonMuse1</a:t>
            </a:r>
            <a:endParaRPr sz="1100">
              <a:latin typeface="Tahoma"/>
              <a:cs typeface="Tahoma"/>
            </a:endParaRPr>
          </a:p>
          <a:p>
            <a:pPr marL="12700" marR="401955">
              <a:lnSpc>
                <a:spcPts val="1300"/>
              </a:lnSpc>
              <a:spcBef>
                <a:spcPts val="605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Open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Monday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Saturday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9.00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am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5.00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pm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(Closed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1.00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pm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1.30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pm).</a:t>
            </a:r>
            <a:endParaRPr sz="1100">
              <a:latin typeface="Tahoma"/>
              <a:cs typeface="Tahoma"/>
            </a:endParaRPr>
          </a:p>
          <a:p>
            <a:pPr marL="1285240">
              <a:lnSpc>
                <a:spcPct val="100000"/>
              </a:lnSpc>
              <a:spcBef>
                <a:spcPts val="655"/>
              </a:spcBef>
            </a:pPr>
            <a:r>
              <a:rPr dirty="0" sz="1050" spc="-65" b="1">
                <a:solidFill>
                  <a:srgbClr val="231F20"/>
                </a:solidFill>
                <a:latin typeface="Tahoma"/>
                <a:cs typeface="Tahoma"/>
              </a:rPr>
              <a:t>Claire</a:t>
            </a:r>
            <a:r>
              <a:rPr dirty="0" sz="105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50" spc="-85" b="1">
                <a:solidFill>
                  <a:srgbClr val="231F20"/>
                </a:solidFill>
                <a:latin typeface="Tahoma"/>
                <a:cs typeface="Tahoma"/>
              </a:rPr>
              <a:t>Lucas</a:t>
            </a:r>
            <a:r>
              <a:rPr dirty="0" sz="105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50" spc="-65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05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50" spc="-75" b="1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05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50" spc="-50" b="1">
                <a:solidFill>
                  <a:srgbClr val="231F20"/>
                </a:solidFill>
                <a:latin typeface="Tahoma"/>
                <a:cs typeface="Tahoma"/>
              </a:rPr>
              <a:t>Manager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60197" y="1331379"/>
            <a:ext cx="5497830" cy="5299075"/>
            <a:chOff x="460197" y="1331379"/>
            <a:chExt cx="5497830" cy="529907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6108" y="6372009"/>
              <a:ext cx="262178" cy="25799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656484" y="6390001"/>
              <a:ext cx="301625" cy="240029"/>
            </a:xfrm>
            <a:custGeom>
              <a:avLst/>
              <a:gdLst/>
              <a:ahLst/>
              <a:cxnLst/>
              <a:rect l="l" t="t" r="r" b="b"/>
              <a:pathLst>
                <a:path w="301625" h="240029">
                  <a:moveTo>
                    <a:pt x="94760" y="239664"/>
                  </a:moveTo>
                  <a:lnTo>
                    <a:pt x="69073" y="237831"/>
                  </a:lnTo>
                  <a:lnTo>
                    <a:pt x="44547" y="232511"/>
                  </a:lnTo>
                  <a:lnTo>
                    <a:pt x="21438" y="223971"/>
                  </a:lnTo>
                  <a:lnTo>
                    <a:pt x="0" y="212482"/>
                  </a:lnTo>
                  <a:lnTo>
                    <a:pt x="4836" y="213041"/>
                  </a:lnTo>
                  <a:lnTo>
                    <a:pt x="9757" y="213327"/>
                  </a:lnTo>
                  <a:lnTo>
                    <a:pt x="14746" y="213327"/>
                  </a:lnTo>
                  <a:lnTo>
                    <a:pt x="35985" y="211562"/>
                  </a:lnTo>
                  <a:lnTo>
                    <a:pt x="56059" y="206462"/>
                  </a:lnTo>
                  <a:lnTo>
                    <a:pt x="74670" y="198319"/>
                  </a:lnTo>
                  <a:lnTo>
                    <a:pt x="91518" y="187427"/>
                  </a:lnTo>
                  <a:lnTo>
                    <a:pt x="72190" y="184036"/>
                  </a:lnTo>
                  <a:lnTo>
                    <a:pt x="55451" y="175248"/>
                  </a:lnTo>
                  <a:lnTo>
                    <a:pt x="42310" y="162046"/>
                  </a:lnTo>
                  <a:lnTo>
                    <a:pt x="33773" y="145408"/>
                  </a:lnTo>
                  <a:lnTo>
                    <a:pt x="37547" y="146115"/>
                  </a:lnTo>
                  <a:lnTo>
                    <a:pt x="41419" y="146493"/>
                  </a:lnTo>
                  <a:lnTo>
                    <a:pt x="51041" y="146493"/>
                  </a:lnTo>
                  <a:lnTo>
                    <a:pt x="56502" y="145754"/>
                  </a:lnTo>
                  <a:lnTo>
                    <a:pt x="61690" y="144371"/>
                  </a:lnTo>
                  <a:lnTo>
                    <a:pt x="42011" y="136879"/>
                  </a:lnTo>
                  <a:lnTo>
                    <a:pt x="26291" y="123617"/>
                  </a:lnTo>
                  <a:lnTo>
                    <a:pt x="15873" y="105900"/>
                  </a:lnTo>
                  <a:lnTo>
                    <a:pt x="12102" y="85045"/>
                  </a:lnTo>
                  <a:lnTo>
                    <a:pt x="12106" y="84284"/>
                  </a:lnTo>
                  <a:lnTo>
                    <a:pt x="18573" y="87334"/>
                  </a:lnTo>
                  <a:lnTo>
                    <a:pt x="25432" y="89649"/>
                  </a:lnTo>
                  <a:lnTo>
                    <a:pt x="32629" y="91174"/>
                  </a:lnTo>
                  <a:lnTo>
                    <a:pt x="40107" y="91851"/>
                  </a:lnTo>
                  <a:lnTo>
                    <a:pt x="28812" y="82357"/>
                  </a:lnTo>
                  <a:lnTo>
                    <a:pt x="20136" y="70474"/>
                  </a:lnTo>
                  <a:lnTo>
                    <a:pt x="14570" y="56690"/>
                  </a:lnTo>
                  <a:lnTo>
                    <a:pt x="12606" y="41492"/>
                  </a:lnTo>
                  <a:lnTo>
                    <a:pt x="13165" y="33318"/>
                  </a:lnTo>
                  <a:lnTo>
                    <a:pt x="14795" y="25476"/>
                  </a:lnTo>
                  <a:lnTo>
                    <a:pt x="17423" y="18038"/>
                  </a:lnTo>
                  <a:lnTo>
                    <a:pt x="20975" y="11075"/>
                  </a:lnTo>
                  <a:lnTo>
                    <a:pt x="46521" y="36040"/>
                  </a:lnTo>
                  <a:lnTo>
                    <a:pt x="76850" y="55463"/>
                  </a:lnTo>
                  <a:lnTo>
                    <a:pt x="111095" y="68496"/>
                  </a:lnTo>
                  <a:lnTo>
                    <a:pt x="148390" y="74290"/>
                  </a:lnTo>
                  <a:lnTo>
                    <a:pt x="147336" y="69862"/>
                  </a:lnTo>
                  <a:lnTo>
                    <a:pt x="146789" y="65244"/>
                  </a:lnTo>
                  <a:lnTo>
                    <a:pt x="146789" y="60502"/>
                  </a:lnTo>
                  <a:lnTo>
                    <a:pt x="151647" y="36952"/>
                  </a:lnTo>
                  <a:lnTo>
                    <a:pt x="164896" y="17721"/>
                  </a:lnTo>
                  <a:lnTo>
                    <a:pt x="184545" y="4754"/>
                  </a:lnTo>
                  <a:lnTo>
                    <a:pt x="208608" y="0"/>
                  </a:lnTo>
                  <a:lnTo>
                    <a:pt x="221573" y="1331"/>
                  </a:lnTo>
                  <a:lnTo>
                    <a:pt x="233607" y="5143"/>
                  </a:lnTo>
                  <a:lnTo>
                    <a:pt x="244422" y="11160"/>
                  </a:lnTo>
                  <a:lnTo>
                    <a:pt x="253730" y="19107"/>
                  </a:lnTo>
                  <a:lnTo>
                    <a:pt x="264124" y="16642"/>
                  </a:lnTo>
                  <a:lnTo>
                    <a:pt x="274158" y="13348"/>
                  </a:lnTo>
                  <a:lnTo>
                    <a:pt x="283792" y="9262"/>
                  </a:lnTo>
                  <a:lnTo>
                    <a:pt x="292984" y="4424"/>
                  </a:lnTo>
                  <a:lnTo>
                    <a:pt x="288584" y="14562"/>
                  </a:lnTo>
                  <a:lnTo>
                    <a:pt x="282449" y="23651"/>
                  </a:lnTo>
                  <a:lnTo>
                    <a:pt x="274786" y="31495"/>
                  </a:lnTo>
                  <a:lnTo>
                    <a:pt x="265803" y="37898"/>
                  </a:lnTo>
                  <a:lnTo>
                    <a:pt x="275067" y="36469"/>
                  </a:lnTo>
                  <a:lnTo>
                    <a:pt x="284088" y="34390"/>
                  </a:lnTo>
                  <a:lnTo>
                    <a:pt x="292842" y="31684"/>
                  </a:lnTo>
                  <a:lnTo>
                    <a:pt x="301308" y="28371"/>
                  </a:lnTo>
                  <a:lnTo>
                    <a:pt x="294690" y="37183"/>
                  </a:lnTo>
                  <a:lnTo>
                    <a:pt x="287306" y="45382"/>
                  </a:lnTo>
                  <a:lnTo>
                    <a:pt x="279211" y="52904"/>
                  </a:lnTo>
                  <a:lnTo>
                    <a:pt x="270462" y="59691"/>
                  </a:lnTo>
                  <a:lnTo>
                    <a:pt x="270581" y="62285"/>
                  </a:lnTo>
                  <a:lnTo>
                    <a:pt x="270640" y="64894"/>
                  </a:lnTo>
                  <a:lnTo>
                    <a:pt x="270640" y="67518"/>
                  </a:lnTo>
                  <a:lnTo>
                    <a:pt x="265508" y="108031"/>
                  </a:lnTo>
                  <a:lnTo>
                    <a:pt x="250309" y="147683"/>
                  </a:lnTo>
                  <a:lnTo>
                    <a:pt x="225339" y="183573"/>
                  </a:lnTo>
                  <a:lnTo>
                    <a:pt x="190893" y="212801"/>
                  </a:lnTo>
                  <a:lnTo>
                    <a:pt x="147268" y="232465"/>
                  </a:lnTo>
                  <a:lnTo>
                    <a:pt x="94760" y="239664"/>
                  </a:lnTo>
                  <a:close/>
                </a:path>
              </a:pathLst>
            </a:custGeom>
            <a:solidFill>
              <a:srgbClr val="5EA9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197" y="1331379"/>
              <a:ext cx="1361217" cy="1899424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344648" y="7525094"/>
            <a:ext cx="6833234" cy="2593340"/>
            <a:chOff x="344648" y="7525094"/>
            <a:chExt cx="6833234" cy="259334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112" y="9192734"/>
              <a:ext cx="1095024" cy="9250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9652" y="9096853"/>
              <a:ext cx="1092084" cy="10211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6724" y="9208199"/>
              <a:ext cx="3092524" cy="90961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3244" y="9314236"/>
              <a:ext cx="564475" cy="80357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57348" y="7537794"/>
              <a:ext cx="6807834" cy="2567305"/>
            </a:xfrm>
            <a:custGeom>
              <a:avLst/>
              <a:gdLst/>
              <a:ahLst/>
              <a:cxnLst/>
              <a:rect l="l" t="t" r="r" b="b"/>
              <a:pathLst>
                <a:path w="6807834" h="2567304">
                  <a:moveTo>
                    <a:pt x="66994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567304"/>
                  </a:lnTo>
                  <a:lnTo>
                    <a:pt x="6807403" y="2567304"/>
                  </a:lnTo>
                  <a:lnTo>
                    <a:pt x="6807403" y="108000"/>
                  </a:lnTo>
                  <a:lnTo>
                    <a:pt x="6798914" y="65960"/>
                  </a:lnTo>
                  <a:lnTo>
                    <a:pt x="6775767" y="31630"/>
                  </a:lnTo>
                  <a:lnTo>
                    <a:pt x="6741437" y="8486"/>
                  </a:lnTo>
                  <a:lnTo>
                    <a:pt x="6699402" y="0"/>
                  </a:lnTo>
                  <a:close/>
                </a:path>
              </a:pathLst>
            </a:custGeom>
            <a:solidFill>
              <a:srgbClr val="FFD5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57348" y="7537794"/>
              <a:ext cx="6807834" cy="2567305"/>
            </a:xfrm>
            <a:custGeom>
              <a:avLst/>
              <a:gdLst/>
              <a:ahLst/>
              <a:cxnLst/>
              <a:rect l="l" t="t" r="r" b="b"/>
              <a:pathLst>
                <a:path w="6807834" h="256730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567304"/>
                  </a:lnTo>
                  <a:lnTo>
                    <a:pt x="6807403" y="2567304"/>
                  </a:lnTo>
                  <a:lnTo>
                    <a:pt x="6807403" y="108000"/>
                  </a:lnTo>
                  <a:lnTo>
                    <a:pt x="6798914" y="65960"/>
                  </a:lnTo>
                  <a:lnTo>
                    <a:pt x="6775767" y="31630"/>
                  </a:lnTo>
                  <a:lnTo>
                    <a:pt x="6741437" y="8486"/>
                  </a:lnTo>
                  <a:lnTo>
                    <a:pt x="6699402" y="0"/>
                  </a:lnTo>
                  <a:lnTo>
                    <a:pt x="108000" y="0"/>
                  </a:lnTo>
                  <a:close/>
                </a:path>
              </a:pathLst>
            </a:custGeom>
            <a:ln w="25400">
              <a:solidFill>
                <a:srgbClr val="E7935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47531" y="1378210"/>
            <a:ext cx="3325495" cy="786574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445260" marR="137160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2023</a:t>
            </a:r>
            <a:r>
              <a:rPr dirty="0" sz="11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Museum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includes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lots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look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forward to.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Its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busy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programme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incorporates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Exhibitions, 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Talks,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Family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Crafty Events.</a:t>
            </a:r>
            <a:endParaRPr sz="1100">
              <a:latin typeface="Tahoma"/>
              <a:cs typeface="Tahoma"/>
            </a:endParaRPr>
          </a:p>
          <a:p>
            <a:pPr marL="1445260" marR="383540">
              <a:lnSpc>
                <a:spcPts val="1300"/>
              </a:lnSpc>
              <a:spcBef>
                <a:spcPts val="565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piece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great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news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1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with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was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confirmation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that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has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retained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Accredited</a:t>
            </a:r>
            <a:endParaRPr sz="1100">
              <a:latin typeface="Tahoma"/>
              <a:cs typeface="Tahoma"/>
            </a:endParaRPr>
          </a:p>
          <a:p>
            <a:pPr marL="12700" marR="41275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status!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shows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meet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nationally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agreed</a:t>
            </a:r>
            <a:r>
              <a:rPr dirty="0" sz="11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standards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 for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Collection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Care,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Documentation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and</a:t>
            </a:r>
            <a:r>
              <a:rPr dirty="0" sz="11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Engagement.</a:t>
            </a:r>
            <a:endParaRPr sz="1100">
              <a:latin typeface="Tahoma"/>
              <a:cs typeface="Tahoma"/>
            </a:endParaRPr>
          </a:p>
          <a:p>
            <a:pPr marL="12700" marR="198755">
              <a:lnSpc>
                <a:spcPts val="1300"/>
              </a:lnSpc>
              <a:spcBef>
                <a:spcPts val="570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read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article,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a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new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‘Rustington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Churches’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Exhibition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display.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endParaRPr sz="1100">
              <a:latin typeface="Tahoma"/>
              <a:cs typeface="Tahoma"/>
            </a:endParaRPr>
          </a:p>
          <a:p>
            <a:pPr marL="12700" marR="223520">
              <a:lnSpc>
                <a:spcPts val="1300"/>
              </a:lnSpc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items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photos,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explores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their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histories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Village.</a:t>
            </a:r>
            <a:r>
              <a:rPr dirty="0" sz="11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1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Cases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being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used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showcase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Collections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public,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but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also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commemorate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events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nationally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Village. 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dirty="0" sz="11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a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Collection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would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‘show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off’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know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would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love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display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work,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contact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Museum</a:t>
            </a:r>
            <a:r>
              <a:rPr dirty="0" sz="11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(details</a:t>
            </a:r>
            <a:r>
              <a:rPr dirty="0" sz="11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below).</a:t>
            </a:r>
            <a:endParaRPr sz="1100">
              <a:latin typeface="Tahoma"/>
              <a:cs typeface="Tahoma"/>
            </a:endParaRPr>
          </a:p>
          <a:p>
            <a:pPr marL="12700" marR="195580">
              <a:lnSpc>
                <a:spcPts val="1300"/>
              </a:lnSpc>
              <a:spcBef>
                <a:spcPts val="570"/>
              </a:spcBef>
            </a:pP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Summer,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Exhibition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about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history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RAF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Benevolent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Fund’s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Princess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Marina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House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site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Blind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Veterans</a:t>
            </a:r>
            <a:r>
              <a:rPr dirty="0" sz="11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45">
                <a:solidFill>
                  <a:srgbClr val="231F20"/>
                </a:solidFill>
                <a:latin typeface="Tahoma"/>
                <a:cs typeface="Tahoma"/>
              </a:rPr>
              <a:t>UK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Charity,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acquired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building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are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currently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throes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major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refurbishment 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programme,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prior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relocating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current Centre,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former</a:t>
            </a:r>
            <a:r>
              <a:rPr dirty="0" sz="11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St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Dunstan’s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Ovingdean.</a:t>
            </a:r>
            <a:endParaRPr sz="1100">
              <a:latin typeface="Tahoma"/>
              <a:cs typeface="Tahoma"/>
            </a:endParaRPr>
          </a:p>
          <a:p>
            <a:pPr marL="12700" marR="364490">
              <a:lnSpc>
                <a:spcPts val="1300"/>
              </a:lnSpc>
              <a:spcBef>
                <a:spcPts val="565"/>
              </a:spcBef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looking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a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Community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Exhibition,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so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dirty="0" sz="11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worked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either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site,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had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family</a:t>
            </a:r>
            <a:r>
              <a:rPr dirty="0" sz="11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1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lived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1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other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connections,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100">
              <a:latin typeface="Tahoma"/>
              <a:cs typeface="Tahoma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dirty="0" sz="2400" spc="-30" b="1">
                <a:solidFill>
                  <a:srgbClr val="DF6D27"/>
                </a:solidFill>
                <a:latin typeface="Rockwell"/>
                <a:cs typeface="Rockwell"/>
              </a:rPr>
              <a:t>Rustington</a:t>
            </a:r>
            <a:r>
              <a:rPr dirty="0" sz="2400" spc="-340" b="1">
                <a:solidFill>
                  <a:srgbClr val="DF6D27"/>
                </a:solidFill>
                <a:latin typeface="Rockwell"/>
                <a:cs typeface="Rockwell"/>
              </a:rPr>
              <a:t> </a:t>
            </a:r>
            <a:r>
              <a:rPr dirty="0" sz="2400" spc="-80" b="1">
                <a:solidFill>
                  <a:srgbClr val="DF6D27"/>
                </a:solidFill>
                <a:latin typeface="Rockwell"/>
                <a:cs typeface="Rockwell"/>
              </a:rPr>
              <a:t>Youth</a:t>
            </a:r>
            <a:r>
              <a:rPr dirty="0" sz="2400" spc="5" b="1">
                <a:solidFill>
                  <a:srgbClr val="DF6D27"/>
                </a:solidFill>
                <a:latin typeface="Rockwell"/>
                <a:cs typeface="Rockwell"/>
              </a:rPr>
              <a:t> </a:t>
            </a:r>
            <a:r>
              <a:rPr dirty="0" sz="2400" spc="-20" b="1">
                <a:solidFill>
                  <a:srgbClr val="DF6D27"/>
                </a:solidFill>
                <a:latin typeface="Rockwell"/>
                <a:cs typeface="Rockwell"/>
              </a:rPr>
              <a:t>Club</a:t>
            </a:r>
            <a:endParaRPr sz="2400">
              <a:latin typeface="Rockwell"/>
              <a:cs typeface="Rockwell"/>
            </a:endParaRPr>
          </a:p>
          <a:p>
            <a:pPr marL="76835" marR="158115">
              <a:lnSpc>
                <a:spcPts val="1300"/>
              </a:lnSpc>
              <a:spcBef>
                <a:spcPts val="955"/>
              </a:spcBef>
            </a:pP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Rustington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Youth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Calibri"/>
                <a:cs typeface="Calibri"/>
              </a:rPr>
              <a:t>Club,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located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at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Woodlands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Recreation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Calibri"/>
                <a:cs typeface="Calibri"/>
              </a:rPr>
              <a:t>Ground,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opens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its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doors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Thursday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evening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between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0">
                <a:solidFill>
                  <a:srgbClr val="231F20"/>
                </a:solidFill>
                <a:latin typeface="Calibri"/>
                <a:cs typeface="Calibri"/>
              </a:rPr>
              <a:t>7.00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-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9.00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young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aged</a:t>
            </a:r>
            <a:endParaRPr sz="1100">
              <a:latin typeface="Calibri"/>
              <a:cs typeface="Calibri"/>
            </a:endParaRPr>
          </a:p>
          <a:p>
            <a:pPr marL="76835">
              <a:lnSpc>
                <a:spcPts val="1260"/>
              </a:lnSpc>
            </a:pPr>
            <a:r>
              <a:rPr dirty="0" sz="1100" spc="-160">
                <a:solidFill>
                  <a:srgbClr val="231F20"/>
                </a:solidFill>
                <a:latin typeface="Calibri"/>
                <a:cs typeface="Calibri"/>
              </a:rPr>
              <a:t>11-</a:t>
            </a:r>
            <a:r>
              <a:rPr dirty="0" sz="1100" spc="-13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dirty="0" sz="11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years.</a:t>
            </a:r>
            <a:endParaRPr sz="1100">
              <a:latin typeface="Calibri"/>
              <a:cs typeface="Calibri"/>
            </a:endParaRPr>
          </a:p>
          <a:p>
            <a:pPr marL="76835" marR="157480">
              <a:lnSpc>
                <a:spcPts val="1300"/>
              </a:lnSpc>
              <a:spcBef>
                <a:spcPts val="320"/>
              </a:spcBef>
            </a:pPr>
            <a:r>
              <a:rPr dirty="0" sz="1100" spc="-12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excited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enter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Spring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already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some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Easter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 activities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planned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our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sessions,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lots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chocolate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themed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ones!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920606" y="8573343"/>
            <a:ext cx="52070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R="5080">
              <a:lnSpc>
                <a:spcPts val="1300"/>
              </a:lnSpc>
              <a:spcBef>
                <a:spcPts val="160"/>
              </a:spcBef>
            </a:pP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follow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us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email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20616" y="8041924"/>
            <a:ext cx="3180715" cy="127444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R="5080">
              <a:lnSpc>
                <a:spcPts val="1300"/>
              </a:lnSpc>
              <a:spcBef>
                <a:spcPts val="160"/>
              </a:spcBef>
            </a:pP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week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serve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hot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food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Calibri"/>
                <a:cs typeface="Calibri"/>
              </a:rPr>
              <a:t>drinks,</a:t>
            </a: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entry/subs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1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50p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there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also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tuck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week</a:t>
            </a:r>
            <a:r>
              <a:rPr dirty="0" sz="11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Calibri"/>
                <a:cs typeface="Calibri"/>
              </a:rPr>
              <a:t>(cash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only).</a:t>
            </a:r>
            <a:endParaRPr sz="1100">
              <a:latin typeface="Calibri"/>
              <a:cs typeface="Calibri"/>
            </a:endParaRPr>
          </a:p>
          <a:p>
            <a:pPr marL="894715" marR="66675" indent="-895350">
              <a:lnSpc>
                <a:spcPct val="98400"/>
              </a:lnSpc>
              <a:spcBef>
                <a:spcPts val="245"/>
              </a:spcBef>
            </a:pPr>
            <a:r>
              <a:rPr dirty="0" sz="110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want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to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Calibri"/>
                <a:cs typeface="Calibri"/>
              </a:rPr>
              <a:t>know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Calibri"/>
                <a:cs typeface="Calibri"/>
              </a:rPr>
              <a:t>any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1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Calibri"/>
                <a:cs typeface="Calibri"/>
              </a:rPr>
              <a:t>Club,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</a:rPr>
              <a:t>@ArunYouthProjects </a:t>
            </a:r>
            <a:r>
              <a:rPr dirty="0" sz="1100" spc="-1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Emma.Biffi@arunchurch.com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ts val="1175"/>
              </a:lnSpc>
              <a:spcBef>
                <a:spcPts val="680"/>
              </a:spcBef>
            </a:pP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Matt</a:t>
            </a:r>
            <a:r>
              <a:rPr dirty="0" sz="10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Pollard,</a:t>
            </a:r>
            <a:r>
              <a:rPr dirty="0" sz="10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Calibri"/>
                <a:cs typeface="Calibri"/>
              </a:rPr>
              <a:t>Worker</a:t>
            </a:r>
            <a:r>
              <a:rPr dirty="0" sz="10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10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Charge</a:t>
            </a:r>
            <a:endParaRPr sz="1000">
              <a:latin typeface="Calibri"/>
              <a:cs typeface="Calibri"/>
            </a:endParaRPr>
          </a:p>
          <a:p>
            <a:pPr algn="r" marR="6350">
              <a:lnSpc>
                <a:spcPts val="1175"/>
              </a:lnSpc>
            </a:pP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Calibri"/>
                <a:cs typeface="Calibri"/>
              </a:rPr>
              <a:t>Arun</a:t>
            </a: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Calibri"/>
                <a:cs typeface="Calibri"/>
              </a:rPr>
              <a:t>Youth</a:t>
            </a:r>
            <a:r>
              <a:rPr dirty="0" sz="10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Projects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183205" y="7525093"/>
            <a:ext cx="2157730" cy="1330960"/>
            <a:chOff x="4183205" y="7525093"/>
            <a:chExt cx="2157730" cy="1330960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19199" y="8609271"/>
              <a:ext cx="245814" cy="24673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3205" y="7525093"/>
              <a:ext cx="2157523" cy="562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10230040"/>
            <a:ext cx="7565390" cy="466725"/>
            <a:chOff x="-4762" y="10230040"/>
            <a:chExt cx="7565390" cy="466725"/>
          </a:xfrm>
        </p:grpSpPr>
        <p:sp>
          <p:nvSpPr>
            <p:cNvPr id="3" name="object 3" descr=""/>
            <p:cNvSpPr/>
            <p:nvPr/>
          </p:nvSpPr>
          <p:spPr>
            <a:xfrm>
              <a:off x="540004" y="10234803"/>
              <a:ext cx="7020559" cy="457200"/>
            </a:xfrm>
            <a:custGeom>
              <a:avLst/>
              <a:gdLst/>
              <a:ahLst/>
              <a:cxnLst/>
              <a:rect l="l" t="t" r="r" b="b"/>
              <a:pathLst>
                <a:path w="7020559" h="457200">
                  <a:moveTo>
                    <a:pt x="7020001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020001" y="457200"/>
                  </a:lnTo>
                  <a:lnTo>
                    <a:pt x="7020001" y="0"/>
                  </a:lnTo>
                  <a:close/>
                </a:path>
              </a:pathLst>
            </a:custGeom>
            <a:solidFill>
              <a:srgbClr val="A0CF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0" y="457200"/>
                  </a:moveTo>
                  <a:lnTo>
                    <a:pt x="539991" y="457200"/>
                  </a:lnTo>
                  <a:lnTo>
                    <a:pt x="53999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539991" y="457200"/>
                  </a:moveTo>
                  <a:lnTo>
                    <a:pt x="53999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4227" y="10341964"/>
            <a:ext cx="132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0" y="540004"/>
                </a:moveTo>
                <a:lnTo>
                  <a:pt x="7560005" y="540004"/>
                </a:lnTo>
                <a:lnTo>
                  <a:pt x="7560005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14314" y="126297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39" y="648004"/>
            <a:ext cx="6776999" cy="32036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Village</a:t>
            </a:r>
            <a:r>
              <a:rPr dirty="0" spc="-225"/>
              <a:t> </a:t>
            </a:r>
            <a:r>
              <a:rPr dirty="0" spc="-290"/>
              <a:t>Gardens</a:t>
            </a:r>
            <a:r>
              <a:rPr dirty="0" spc="-220"/>
              <a:t> </a:t>
            </a:r>
            <a:r>
              <a:rPr dirty="0" spc="-285"/>
              <a:t>Competition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46784" y="1223846"/>
            <a:ext cx="6428740" cy="25012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03835">
              <a:lnSpc>
                <a:spcPts val="1400"/>
              </a:lnSpc>
              <a:spcBef>
                <a:spcPts val="180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Now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thinking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year’s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Competition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divided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231F20"/>
                </a:solidFill>
                <a:latin typeface="Tahoma"/>
                <a:cs typeface="Tahoma"/>
              </a:rPr>
              <a:t>into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following</a:t>
            </a:r>
            <a:r>
              <a:rPr dirty="0" sz="12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classes: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Window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Boxes,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Balconies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Patio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Tubs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etc.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231F20"/>
                </a:solidFill>
                <a:latin typeface="Tahoma"/>
                <a:cs typeface="Tahoma"/>
              </a:rPr>
              <a:t>(Residential)*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Window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Boxes,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Balconies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Patio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Tubs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etc.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231F20"/>
                </a:solidFill>
                <a:latin typeface="Tahoma"/>
                <a:cs typeface="Tahoma"/>
              </a:rPr>
              <a:t>(Commercial)*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dirty="0" sz="12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Front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Size,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Paved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Patio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Tubs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(Residential)*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Front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Any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Size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(Commercial)*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Schools’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Competition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Class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*Entries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must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clearly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visible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231F20"/>
                </a:solidFill>
                <a:latin typeface="Tahoma"/>
                <a:cs typeface="Tahoma"/>
              </a:rPr>
              <a:t>Road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699"/>
              </a:lnSpc>
              <a:spcBef>
                <a:spcPts val="235"/>
              </a:spcBef>
            </a:pP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businesses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encouraged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thinking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their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planting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plans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now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so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nominate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either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themselves,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their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neighbours,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2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Tahoma"/>
                <a:cs typeface="Tahoma"/>
              </a:rPr>
              <a:t>members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Tahoma"/>
                <a:cs typeface="Tahoma"/>
              </a:rPr>
              <a:t>local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Tahoma"/>
                <a:cs typeface="Tahoma"/>
              </a:rPr>
              <a:t>Competition.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Further</a:t>
            </a:r>
            <a:r>
              <a:rPr dirty="0" sz="12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details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appear</a:t>
            </a:r>
            <a:r>
              <a:rPr dirty="0" sz="12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next</a:t>
            </a:r>
            <a:r>
              <a:rPr dirty="0" sz="12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Tahoma"/>
                <a:cs typeface="Tahoma"/>
              </a:rPr>
              <a:t>issue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1200" spc="-90" b="1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231F20"/>
                </a:solidFill>
                <a:latin typeface="Tahoma"/>
                <a:cs typeface="Tahoma"/>
              </a:rPr>
              <a:t>Newsletter.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6784" y="3797372"/>
            <a:ext cx="3126105" cy="281813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spc="-190">
                <a:solidFill>
                  <a:srgbClr val="3A9E42"/>
                </a:solidFill>
                <a:latin typeface="Arial Black"/>
                <a:cs typeface="Arial Black"/>
              </a:rPr>
              <a:t>Schools’</a:t>
            </a:r>
            <a:r>
              <a:rPr dirty="0" sz="1800" spc="-110">
                <a:solidFill>
                  <a:srgbClr val="3A9E42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3A9E42"/>
                </a:solidFill>
                <a:latin typeface="Arial Black"/>
                <a:cs typeface="Arial Black"/>
              </a:rPr>
              <a:t>Bulb</a:t>
            </a:r>
            <a:r>
              <a:rPr dirty="0" sz="1800" spc="-110">
                <a:solidFill>
                  <a:srgbClr val="3A9E42"/>
                </a:solidFill>
                <a:latin typeface="Arial Black"/>
                <a:cs typeface="Arial Black"/>
              </a:rPr>
              <a:t> </a:t>
            </a:r>
            <a:r>
              <a:rPr dirty="0" sz="1800" spc="-55">
                <a:solidFill>
                  <a:srgbClr val="3A9E42"/>
                </a:solidFill>
                <a:latin typeface="Arial Black"/>
                <a:cs typeface="Arial Black"/>
              </a:rPr>
              <a:t>Planting</a:t>
            </a:r>
            <a:endParaRPr sz="1800">
              <a:latin typeface="Arial Black"/>
              <a:cs typeface="Arial Black"/>
            </a:endParaRPr>
          </a:p>
          <a:p>
            <a:pPr marL="12700" marR="165735">
              <a:lnSpc>
                <a:spcPts val="1400"/>
              </a:lnSpc>
              <a:spcBef>
                <a:spcPts val="484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dirty="0"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purchases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quantity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bulbs,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part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continuing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planting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scheme,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last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was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no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exception,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when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three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Primary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accepted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Council’s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offer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endParaRPr sz="1200">
              <a:latin typeface="Tahoma"/>
              <a:cs typeface="Tahoma"/>
            </a:endParaRPr>
          </a:p>
          <a:p>
            <a:pPr marL="12700" marR="306070">
              <a:lnSpc>
                <a:spcPts val="1400"/>
              </a:lnSpc>
              <a:spcBef>
                <a:spcPts val="5"/>
              </a:spcBef>
            </a:pP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quantity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bulbs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plant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Schools’ grounds.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420"/>
              </a:lnSpc>
              <a:spcBef>
                <a:spcPts val="484"/>
              </a:spcBef>
            </a:pP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November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Chairman,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Councillor</a:t>
            </a:r>
            <a:endParaRPr sz="1200">
              <a:latin typeface="Tahoma"/>
              <a:cs typeface="Tahoma"/>
            </a:endParaRPr>
          </a:p>
          <a:p>
            <a:pPr marL="12700" marR="137160">
              <a:lnSpc>
                <a:spcPts val="1400"/>
              </a:lnSpc>
              <a:spcBef>
                <a:spcPts val="60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Mrs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Alison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Cooper,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joined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pupils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Georgian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Primary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School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assist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Bulb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Planting.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She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was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most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400"/>
              </a:lnSpc>
            </a:pP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impressed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enthusiasm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commitment demonstrated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pupils.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1589" y="3935603"/>
            <a:ext cx="3253648" cy="248443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976982" y="6436136"/>
            <a:ext cx="29190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Georgian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Tahoma"/>
                <a:cs typeface="Tahoma"/>
              </a:rPr>
              <a:t>Gardens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CP</a:t>
            </a:r>
            <a:r>
              <a:rPr dirty="0" sz="10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School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pupils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Mr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dirty="0" sz="10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Pettitt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57200" y="6757098"/>
            <a:ext cx="3038475" cy="3321050"/>
            <a:chOff x="457200" y="6757098"/>
            <a:chExt cx="3038475" cy="3321050"/>
          </a:xfrm>
        </p:grpSpPr>
        <p:sp>
          <p:nvSpPr>
            <p:cNvPr id="16" name="object 16" descr=""/>
            <p:cNvSpPr/>
            <p:nvPr/>
          </p:nvSpPr>
          <p:spPr>
            <a:xfrm>
              <a:off x="457200" y="6757098"/>
              <a:ext cx="3038475" cy="3321050"/>
            </a:xfrm>
            <a:custGeom>
              <a:avLst/>
              <a:gdLst/>
              <a:ahLst/>
              <a:cxnLst/>
              <a:rect l="l" t="t" r="r" b="b"/>
              <a:pathLst>
                <a:path w="3038475" h="3321050">
                  <a:moveTo>
                    <a:pt x="3038043" y="0"/>
                  </a:moveTo>
                  <a:lnTo>
                    <a:pt x="0" y="0"/>
                  </a:lnTo>
                  <a:lnTo>
                    <a:pt x="0" y="3320554"/>
                  </a:lnTo>
                  <a:lnTo>
                    <a:pt x="3038043" y="3320554"/>
                  </a:lnTo>
                  <a:lnTo>
                    <a:pt x="3038043" y="0"/>
                  </a:lnTo>
                  <a:close/>
                </a:path>
              </a:pathLst>
            </a:custGeom>
            <a:solidFill>
              <a:srgbClr val="EF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004" y="7154536"/>
              <a:ext cx="1639608" cy="127051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457200" y="6757098"/>
            <a:ext cx="3038475" cy="33210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175"/>
              </a:spcBef>
            </a:pPr>
            <a:r>
              <a:rPr dirty="0" sz="1800" spc="-195">
                <a:solidFill>
                  <a:srgbClr val="C83E80"/>
                </a:solidFill>
                <a:latin typeface="Arial Black"/>
                <a:cs typeface="Arial Black"/>
              </a:rPr>
              <a:t>Sponsorship</a:t>
            </a:r>
            <a:r>
              <a:rPr dirty="0" sz="1800" spc="-95">
                <a:solidFill>
                  <a:srgbClr val="C83E80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C83E80"/>
                </a:solidFill>
                <a:latin typeface="Arial Black"/>
                <a:cs typeface="Arial Black"/>
              </a:rPr>
              <a:t>of</a:t>
            </a:r>
            <a:r>
              <a:rPr dirty="0" sz="1800" spc="-95">
                <a:solidFill>
                  <a:srgbClr val="C83E80"/>
                </a:solidFill>
                <a:latin typeface="Arial Black"/>
                <a:cs typeface="Arial Black"/>
              </a:rPr>
              <a:t> </a:t>
            </a:r>
            <a:r>
              <a:rPr dirty="0" sz="1800" spc="-60">
                <a:solidFill>
                  <a:srgbClr val="C83E80"/>
                </a:solidFill>
                <a:latin typeface="Arial Black"/>
                <a:cs typeface="Arial Black"/>
              </a:rPr>
              <a:t>Planters</a:t>
            </a:r>
            <a:endParaRPr sz="1800">
              <a:latin typeface="Arial Black"/>
              <a:cs typeface="Arial Black"/>
            </a:endParaRPr>
          </a:p>
          <a:p>
            <a:pPr marL="123825" marR="1800225">
              <a:lnSpc>
                <a:spcPts val="1400"/>
              </a:lnSpc>
              <a:spcBef>
                <a:spcPts val="275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Whilst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number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floral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displays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sponsored,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Council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continues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look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local businesses,</a:t>
            </a:r>
            <a:endParaRPr sz="1200">
              <a:latin typeface="Tahoma"/>
              <a:cs typeface="Tahoma"/>
            </a:endParaRPr>
          </a:p>
          <a:p>
            <a:pPr marL="123825" marR="199390">
              <a:lnSpc>
                <a:spcPts val="1400"/>
              </a:lnSpc>
              <a:spcBef>
                <a:spcPts val="5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organisations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individuals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would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willing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sponsor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cost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planting and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maintaining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number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other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individual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displays.</a:t>
            </a:r>
            <a:endParaRPr sz="1200">
              <a:latin typeface="Tahoma"/>
              <a:cs typeface="Tahoma"/>
            </a:endParaRPr>
          </a:p>
          <a:p>
            <a:pPr marL="123825" marR="177800">
              <a:lnSpc>
                <a:spcPts val="1400"/>
              </a:lnSpc>
              <a:spcBef>
                <a:spcPts val="565"/>
              </a:spcBef>
            </a:pP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dirty="0" sz="12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feel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might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interested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such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sponsorship,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please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contact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Offices</a:t>
            </a:r>
            <a:r>
              <a:rPr dirty="0" sz="12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further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information</a:t>
            </a:r>
            <a:r>
              <a:rPr dirty="0" sz="12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regard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Tel: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01903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786420.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586746" y="6757098"/>
            <a:ext cx="3478529" cy="3325495"/>
            <a:chOff x="3586746" y="6757098"/>
            <a:chExt cx="3478529" cy="3325495"/>
          </a:xfrm>
        </p:grpSpPr>
        <p:sp>
          <p:nvSpPr>
            <p:cNvPr id="20" name="object 20" descr=""/>
            <p:cNvSpPr/>
            <p:nvPr/>
          </p:nvSpPr>
          <p:spPr>
            <a:xfrm>
              <a:off x="3586746" y="6757098"/>
              <a:ext cx="3478529" cy="3325495"/>
            </a:xfrm>
            <a:custGeom>
              <a:avLst/>
              <a:gdLst/>
              <a:ahLst/>
              <a:cxnLst/>
              <a:rect l="l" t="t" r="r" b="b"/>
              <a:pathLst>
                <a:path w="3478529" h="3325495">
                  <a:moveTo>
                    <a:pt x="3478504" y="0"/>
                  </a:moveTo>
                  <a:lnTo>
                    <a:pt x="0" y="0"/>
                  </a:lnTo>
                  <a:lnTo>
                    <a:pt x="0" y="3325101"/>
                  </a:lnTo>
                  <a:lnTo>
                    <a:pt x="3478504" y="3325101"/>
                  </a:lnTo>
                  <a:lnTo>
                    <a:pt x="3478504" y="0"/>
                  </a:lnTo>
                  <a:close/>
                </a:path>
              </a:pathLst>
            </a:custGeom>
            <a:solidFill>
              <a:srgbClr val="4478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7996" y="7679607"/>
              <a:ext cx="2039999" cy="1259991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3586746" y="6757098"/>
            <a:ext cx="3478529" cy="33254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99390" marR="183515">
              <a:lnSpc>
                <a:spcPts val="1500"/>
              </a:lnSpc>
              <a:spcBef>
                <a:spcPts val="400"/>
              </a:spcBef>
            </a:pPr>
            <a:r>
              <a:rPr dirty="0" sz="1300" spc="-150" b="1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dirty="0" sz="13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3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05" b="1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20" b="1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05" b="1">
                <a:solidFill>
                  <a:srgbClr val="FFFFFF"/>
                </a:solidFill>
                <a:latin typeface="Tahoma"/>
                <a:cs typeface="Tahoma"/>
              </a:rPr>
              <a:t>overhanging</a:t>
            </a:r>
            <a:r>
              <a:rPr dirty="0" sz="13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05" b="1">
                <a:solidFill>
                  <a:srgbClr val="FFFFFF"/>
                </a:solidFill>
                <a:latin typeface="Tahoma"/>
                <a:cs typeface="Tahoma"/>
              </a:rPr>
              <a:t>bush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70" b="1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13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Tahoma"/>
                <a:cs typeface="Tahoma"/>
              </a:rPr>
              <a:t>tree </a:t>
            </a:r>
            <a:r>
              <a:rPr dirty="0" sz="1300" spc="-80" b="1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hope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that you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90" b="1">
                <a:solidFill>
                  <a:srgbClr val="FFFFFF"/>
                </a:solidFill>
                <a:latin typeface="Tahoma"/>
                <a:cs typeface="Tahoma"/>
              </a:rPr>
              <a:t>respect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75" b="1">
                <a:solidFill>
                  <a:srgbClr val="FFFFFF"/>
                </a:solidFill>
                <a:latin typeface="Tahoma"/>
                <a:cs typeface="Tahoma"/>
              </a:rPr>
              <a:t>little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70" b="1">
                <a:solidFill>
                  <a:srgbClr val="FFFFFF"/>
                </a:solidFill>
                <a:latin typeface="Tahoma"/>
                <a:cs typeface="Tahoma"/>
              </a:rPr>
              <a:t>plea....</a:t>
            </a:r>
            <a:endParaRPr sz="1300">
              <a:latin typeface="Tahoma"/>
              <a:cs typeface="Tahoma"/>
            </a:endParaRPr>
          </a:p>
          <a:p>
            <a:pPr algn="ctr" marL="400685" marR="384810">
              <a:lnSpc>
                <a:spcPts val="1500"/>
              </a:lnSpc>
            </a:pP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90" b="1">
                <a:solidFill>
                  <a:srgbClr val="FFFFFF"/>
                </a:solidFill>
                <a:latin typeface="Tahoma"/>
                <a:cs typeface="Tahoma"/>
              </a:rPr>
              <a:t>give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it </a:t>
            </a:r>
            <a:r>
              <a:rPr dirty="0" sz="1300" spc="-12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3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0" b="1">
                <a:solidFill>
                  <a:srgbClr val="FFFFFF"/>
                </a:solidFill>
                <a:latin typeface="Tahoma"/>
                <a:cs typeface="Tahoma"/>
              </a:rPr>
              <a:t>good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90" b="1">
                <a:solidFill>
                  <a:srgbClr val="FFFFFF"/>
                </a:solidFill>
                <a:latin typeface="Tahoma"/>
                <a:cs typeface="Tahoma"/>
              </a:rPr>
              <a:t>trim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2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45" b="1">
                <a:solidFill>
                  <a:srgbClr val="FFFFFF"/>
                </a:solidFill>
                <a:latin typeface="Tahoma"/>
                <a:cs typeface="Tahoma"/>
              </a:rPr>
              <a:t>chop </a:t>
            </a:r>
            <a:r>
              <a:rPr dirty="0" sz="1300" spc="-95" b="1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90" b="1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90" b="1">
                <a:solidFill>
                  <a:srgbClr val="FFFFFF"/>
                </a:solidFill>
                <a:latin typeface="Tahoma"/>
                <a:cs typeface="Tahoma"/>
              </a:rPr>
              <a:t>nobody's</a:t>
            </a:r>
            <a:r>
              <a:rPr dirty="0" sz="13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00" b="1">
                <a:solidFill>
                  <a:srgbClr val="FFFFFF"/>
                </a:solidFill>
                <a:latin typeface="Tahoma"/>
                <a:cs typeface="Tahoma"/>
              </a:rPr>
              <a:t>head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60" b="1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13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does</a:t>
            </a:r>
            <a:r>
              <a:rPr dirty="0" sz="13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Tahoma"/>
                <a:cs typeface="Tahoma"/>
              </a:rPr>
              <a:t>bop!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300">
              <a:latin typeface="Tahoma"/>
              <a:cs typeface="Tahoma"/>
            </a:endParaRPr>
          </a:p>
          <a:p>
            <a:pPr algn="ctr" marL="115570" marR="89535">
              <a:lnSpc>
                <a:spcPct val="104200"/>
              </a:lnSpc>
              <a:spcBef>
                <a:spcPts val="5"/>
              </a:spcBef>
            </a:pPr>
            <a:r>
              <a:rPr dirty="0" sz="1200" spc="-140" b="1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dirty="0" sz="12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 vegetation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FFFFFF"/>
                </a:solidFill>
                <a:latin typeface="Tahoma"/>
                <a:cs typeface="Tahoma"/>
              </a:rPr>
              <a:t>overhangs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public </a:t>
            </a:r>
            <a:r>
              <a:rPr dirty="0" sz="1200" spc="-100" b="1">
                <a:solidFill>
                  <a:srgbClr val="FFFFFF"/>
                </a:solidFill>
                <a:latin typeface="Tahoma"/>
                <a:cs typeface="Tahoma"/>
              </a:rPr>
              <a:t>highway,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dirty="0" sz="12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considerate</a:t>
            </a:r>
            <a:r>
              <a:rPr dirty="0" sz="12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2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pedestrians, 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especially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12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disabilities</a:t>
            </a: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using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pushchairs,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cutting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ensure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footpaths</a:t>
            </a:r>
            <a:r>
              <a:rPr dirty="0" sz="12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dirty="0" sz="12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Tahoma"/>
                <a:cs typeface="Tahoma"/>
              </a:rPr>
              <a:t>fully</a:t>
            </a:r>
            <a:r>
              <a:rPr dirty="0" sz="12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accessible</a:t>
            </a:r>
            <a:r>
              <a:rPr dirty="0" sz="12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1200" spc="-20" b="1">
                <a:solidFill>
                  <a:srgbClr val="FFFFFF"/>
                </a:solidFill>
                <a:latin typeface="Tahoma"/>
                <a:cs typeface="Tahoma"/>
              </a:rPr>
              <a:t>all.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225799"/>
            <a:ext cx="7565390" cy="471170"/>
            <a:chOff x="0" y="10225799"/>
            <a:chExt cx="7565390" cy="471170"/>
          </a:xfrm>
        </p:grpSpPr>
        <p:sp>
          <p:nvSpPr>
            <p:cNvPr id="3" name="object 3" descr=""/>
            <p:cNvSpPr/>
            <p:nvPr/>
          </p:nvSpPr>
          <p:spPr>
            <a:xfrm>
              <a:off x="0" y="10234803"/>
              <a:ext cx="7041515" cy="457200"/>
            </a:xfrm>
            <a:custGeom>
              <a:avLst/>
              <a:gdLst/>
              <a:ahLst/>
              <a:cxnLst/>
              <a:rect l="l" t="t" r="r" b="b"/>
              <a:pathLst>
                <a:path w="7041515" h="457200">
                  <a:moveTo>
                    <a:pt x="70409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040994" y="457200"/>
                  </a:lnTo>
                  <a:lnTo>
                    <a:pt x="7040994" y="0"/>
                  </a:lnTo>
                  <a:close/>
                </a:path>
              </a:pathLst>
            </a:custGeom>
            <a:solidFill>
              <a:srgbClr val="A0CF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036765" y="10230561"/>
              <a:ext cx="523240" cy="461645"/>
            </a:xfrm>
            <a:custGeom>
              <a:avLst/>
              <a:gdLst/>
              <a:ahLst/>
              <a:cxnLst/>
              <a:rect l="l" t="t" r="r" b="b"/>
              <a:pathLst>
                <a:path w="523240" h="461645">
                  <a:moveTo>
                    <a:pt x="523240" y="0"/>
                  </a:moveTo>
                  <a:lnTo>
                    <a:pt x="0" y="0"/>
                  </a:lnTo>
                  <a:lnTo>
                    <a:pt x="0" y="461441"/>
                  </a:lnTo>
                  <a:lnTo>
                    <a:pt x="523240" y="461441"/>
                  </a:lnTo>
                  <a:lnTo>
                    <a:pt x="523240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036765" y="10230561"/>
              <a:ext cx="523240" cy="461645"/>
            </a:xfrm>
            <a:custGeom>
              <a:avLst/>
              <a:gdLst/>
              <a:ahLst/>
              <a:cxnLst/>
              <a:rect l="l" t="t" r="r" b="b"/>
              <a:pathLst>
                <a:path w="523240" h="461645">
                  <a:moveTo>
                    <a:pt x="523240" y="0"/>
                  </a:moveTo>
                  <a:lnTo>
                    <a:pt x="0" y="0"/>
                  </a:lnTo>
                  <a:lnTo>
                    <a:pt x="0" y="461441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39379" y="10337726"/>
            <a:ext cx="133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0" y="540004"/>
                </a:moveTo>
                <a:lnTo>
                  <a:pt x="7560005" y="540004"/>
                </a:lnTo>
                <a:lnTo>
                  <a:pt x="7560005" y="0"/>
                </a:lnTo>
                <a:lnTo>
                  <a:pt x="0" y="0"/>
                </a:lnTo>
                <a:lnTo>
                  <a:pt x="0" y="540004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771949" y="126297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56997" y="614604"/>
            <a:ext cx="6888480" cy="4751705"/>
          </a:xfrm>
          <a:custGeom>
            <a:avLst/>
            <a:gdLst/>
            <a:ahLst/>
            <a:cxnLst/>
            <a:rect l="l" t="t" r="r" b="b"/>
            <a:pathLst>
              <a:path w="6888480" h="4751705">
                <a:moveTo>
                  <a:pt x="6887997" y="0"/>
                </a:moveTo>
                <a:lnTo>
                  <a:pt x="0" y="0"/>
                </a:lnTo>
                <a:lnTo>
                  <a:pt x="0" y="4751197"/>
                </a:lnTo>
                <a:lnTo>
                  <a:pt x="6887997" y="4751197"/>
                </a:lnTo>
                <a:lnTo>
                  <a:pt x="6887997" y="0"/>
                </a:lnTo>
                <a:close/>
              </a:path>
            </a:pathLst>
          </a:custGeom>
          <a:solidFill>
            <a:srgbClr val="00AEEF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2700" y="627290"/>
            <a:ext cx="315785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00AEEF"/>
                </a:solidFill>
                <a:latin typeface="Book Antiqua"/>
                <a:cs typeface="Book Antiqua"/>
              </a:rPr>
              <a:t>Loo</a:t>
            </a:r>
            <a:r>
              <a:rPr dirty="0" sz="2300" spc="-30" b="1">
                <a:solidFill>
                  <a:srgbClr val="00AEEF"/>
                </a:solidFill>
                <a:latin typeface="Book Antiqua"/>
                <a:cs typeface="Book Antiqua"/>
              </a:rPr>
              <a:t> </a:t>
            </a:r>
            <a:r>
              <a:rPr dirty="0" sz="2300" b="1">
                <a:solidFill>
                  <a:srgbClr val="00AEEF"/>
                </a:solidFill>
                <a:latin typeface="Book Antiqua"/>
                <a:cs typeface="Book Antiqua"/>
              </a:rPr>
              <a:t>of</a:t>
            </a:r>
            <a:r>
              <a:rPr dirty="0" sz="2300" spc="-30" b="1">
                <a:solidFill>
                  <a:srgbClr val="00AEEF"/>
                </a:solidFill>
                <a:latin typeface="Book Antiqua"/>
                <a:cs typeface="Book Antiqua"/>
              </a:rPr>
              <a:t> </a:t>
            </a:r>
            <a:r>
              <a:rPr dirty="0" sz="2300" b="1">
                <a:solidFill>
                  <a:srgbClr val="00AEEF"/>
                </a:solidFill>
                <a:latin typeface="Book Antiqua"/>
                <a:cs typeface="Book Antiqua"/>
              </a:rPr>
              <a:t>the</a:t>
            </a:r>
            <a:r>
              <a:rPr dirty="0" sz="2300" spc="-25" b="1">
                <a:solidFill>
                  <a:srgbClr val="00AEEF"/>
                </a:solidFill>
                <a:latin typeface="Book Antiqua"/>
                <a:cs typeface="Book Antiqua"/>
              </a:rPr>
              <a:t> </a:t>
            </a:r>
            <a:r>
              <a:rPr dirty="0" sz="2300" b="1">
                <a:solidFill>
                  <a:srgbClr val="00AEEF"/>
                </a:solidFill>
                <a:latin typeface="Book Antiqua"/>
                <a:cs typeface="Book Antiqua"/>
              </a:rPr>
              <a:t>Year</a:t>
            </a:r>
            <a:r>
              <a:rPr dirty="0" sz="2300" spc="-30" b="1">
                <a:solidFill>
                  <a:srgbClr val="00AEEF"/>
                </a:solidFill>
                <a:latin typeface="Book Antiqua"/>
                <a:cs typeface="Book Antiqua"/>
              </a:rPr>
              <a:t> </a:t>
            </a:r>
            <a:r>
              <a:rPr dirty="0" sz="2300" spc="-10" b="1">
                <a:solidFill>
                  <a:srgbClr val="00AEEF"/>
                </a:solidFill>
                <a:latin typeface="Book Antiqua"/>
                <a:cs typeface="Book Antiqua"/>
              </a:rPr>
              <a:t>Awards</a:t>
            </a:r>
            <a:endParaRPr sz="2300">
              <a:latin typeface="Book Antiqua"/>
              <a:cs typeface="Book Antiqu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2193" y="1428407"/>
            <a:ext cx="2758795" cy="371059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42700" y="939016"/>
            <a:ext cx="5984240" cy="423227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400" spc="-90" b="1">
                <a:solidFill>
                  <a:srgbClr val="00AEEF"/>
                </a:solidFill>
                <a:latin typeface="Tahoma"/>
                <a:cs typeface="Tahoma"/>
              </a:rPr>
              <a:t>The</a:t>
            </a:r>
            <a:r>
              <a:rPr dirty="0" sz="1400" spc="-55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100" b="1">
                <a:solidFill>
                  <a:srgbClr val="00AEEF"/>
                </a:solidFill>
                <a:latin typeface="Tahoma"/>
                <a:cs typeface="Tahoma"/>
              </a:rPr>
              <a:t>Parish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00AEEF"/>
                </a:solidFill>
                <a:latin typeface="Tahoma"/>
                <a:cs typeface="Tahoma"/>
              </a:rPr>
              <a:t>Council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95" b="1">
                <a:solidFill>
                  <a:srgbClr val="00AEEF"/>
                </a:solidFill>
                <a:latin typeface="Tahoma"/>
                <a:cs typeface="Tahoma"/>
              </a:rPr>
              <a:t>continues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00AEEF"/>
                </a:solidFill>
                <a:latin typeface="Tahoma"/>
                <a:cs typeface="Tahoma"/>
              </a:rPr>
              <a:t>to</a:t>
            </a:r>
            <a:r>
              <a:rPr dirty="0" sz="1400" spc="-85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00AEEF"/>
                </a:solidFill>
                <a:latin typeface="Tahoma"/>
                <a:cs typeface="Tahoma"/>
              </a:rPr>
              <a:t>win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00AEEF"/>
                </a:solidFill>
                <a:latin typeface="Tahoma"/>
                <a:cs typeface="Tahoma"/>
              </a:rPr>
              <a:t>impressive Awards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00AEEF"/>
                </a:solidFill>
                <a:latin typeface="Tahoma"/>
                <a:cs typeface="Tahoma"/>
              </a:rPr>
              <a:t>for</a:t>
            </a:r>
            <a:r>
              <a:rPr dirty="0" sz="1400" spc="-85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80" b="1">
                <a:solidFill>
                  <a:srgbClr val="00AEEF"/>
                </a:solidFill>
                <a:latin typeface="Tahoma"/>
                <a:cs typeface="Tahoma"/>
              </a:rPr>
              <a:t>its</a:t>
            </a:r>
            <a:r>
              <a:rPr dirty="0" sz="1400" spc="-50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00AEEF"/>
                </a:solidFill>
                <a:latin typeface="Tahoma"/>
                <a:cs typeface="Tahoma"/>
              </a:rPr>
              <a:t>Public</a:t>
            </a:r>
            <a:r>
              <a:rPr dirty="0" sz="1400" spc="-95" b="1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400" spc="-45" b="1">
                <a:solidFill>
                  <a:srgbClr val="00AEEF"/>
                </a:solidFill>
                <a:latin typeface="Tahoma"/>
                <a:cs typeface="Tahoma"/>
              </a:rPr>
              <a:t>Toilets</a:t>
            </a:r>
            <a:endParaRPr sz="1400">
              <a:latin typeface="Tahoma"/>
              <a:cs typeface="Tahoma"/>
            </a:endParaRPr>
          </a:p>
          <a:p>
            <a:pPr marL="24130" marR="2230755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is,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once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again,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delighted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dirty="0" sz="12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won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Platinum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two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Gold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Loo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Awards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2022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search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find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best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‘away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home’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toilets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UK.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entries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were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Public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Toilets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(Non-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Attended)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Category.</a:t>
            </a:r>
            <a:endParaRPr sz="1200">
              <a:latin typeface="Tahoma"/>
              <a:cs typeface="Tahoma"/>
            </a:endParaRPr>
          </a:p>
          <a:p>
            <a:pPr marL="24130" marR="2219325">
              <a:lnSpc>
                <a:spcPct val="100000"/>
              </a:lnSpc>
              <a:spcBef>
                <a:spcPts val="570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Loo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associated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Washroom/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Toilet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Cleaner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cleaning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staff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have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been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identifying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best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toilets/washrooms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Britain since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1987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recognised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as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setters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all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those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‘away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home’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facilities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staff, customers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visitors.</a:t>
            </a:r>
            <a:endParaRPr sz="1200">
              <a:latin typeface="Tahoma"/>
              <a:cs typeface="Tahoma"/>
            </a:endParaRPr>
          </a:p>
          <a:p>
            <a:pPr marL="24130" marR="2280920">
              <a:lnSpc>
                <a:spcPct val="100000"/>
              </a:lnSpc>
              <a:spcBef>
                <a:spcPts val="565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entry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received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unannounced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visit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Loo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Inspector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was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assessed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against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101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judging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criteria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signage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décor,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fixtures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fittings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overall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standards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cleanliness and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management.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dirty="0" sz="12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washroom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receives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grading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ranging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Bronze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Diamond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Gold,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Platinum and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Diamond</a:t>
            </a:r>
            <a:r>
              <a:rPr dirty="0" sz="12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winners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short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listed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more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several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National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covering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England,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Scotland, Wales,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Northern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Ireland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Irish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Republic.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pc="-10"/>
              <a:t>Parishioners’</a:t>
            </a:r>
            <a:r>
              <a:rPr dirty="0" spc="-105"/>
              <a:t> </a:t>
            </a:r>
            <a:r>
              <a:rPr dirty="0" spc="-10"/>
              <a:t>Award</a:t>
            </a:r>
          </a:p>
          <a:p>
            <a:pPr marL="12700" marR="81280">
              <a:lnSpc>
                <a:spcPct val="100000"/>
              </a:lnSpc>
              <a:spcBef>
                <a:spcPts val="710"/>
              </a:spcBef>
            </a:pP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previous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years,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is,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 once </a:t>
            </a:r>
            <a:r>
              <a:rPr dirty="0" sz="1200" spc="-35" b="0">
                <a:solidFill>
                  <a:srgbClr val="231F20"/>
                </a:solidFill>
                <a:latin typeface="Tahoma"/>
                <a:cs typeface="Tahoma"/>
              </a:rPr>
              <a:t>again,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inviting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members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community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submit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nominations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7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2023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Parishioners’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Awards.</a:t>
            </a:r>
            <a:endParaRPr sz="1200">
              <a:latin typeface="Tahoma"/>
              <a:cs typeface="Tahoma"/>
            </a:endParaRPr>
          </a:p>
          <a:p>
            <a:pPr marL="12700" marR="149225">
              <a:lnSpc>
                <a:spcPct val="100000"/>
              </a:lnSpc>
              <a:spcBef>
                <a:spcPts val="570"/>
              </a:spcBef>
            </a:pP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Two</a:t>
            </a:r>
            <a:r>
              <a:rPr dirty="0" sz="1200" spc="-7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200" spc="-7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made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each</a:t>
            </a:r>
            <a:r>
              <a:rPr dirty="0" sz="1200" spc="-10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dirty="0" sz="1200" spc="-9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200" spc="50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Individual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Group/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Organisation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recognition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7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outstanding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Public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Service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r>
              <a:rPr dirty="0" sz="1200" spc="-9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All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Rustington</a:t>
            </a:r>
            <a:r>
              <a:rPr dirty="0" sz="1200" spc="-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parishioners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 or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parish-based</a:t>
            </a:r>
            <a:endParaRPr sz="1200">
              <a:latin typeface="Tahoma"/>
              <a:cs typeface="Tahoma"/>
            </a:endParaRPr>
          </a:p>
          <a:p>
            <a:pPr marL="12700" marR="52069">
              <a:lnSpc>
                <a:spcPct val="100000"/>
              </a:lnSpc>
            </a:pP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organisations</a:t>
            </a:r>
            <a:r>
              <a:rPr dirty="0" sz="1200" spc="-1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(including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voluntary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groups</a:t>
            </a:r>
            <a:r>
              <a:rPr dirty="0" sz="1200" spc="-1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professionals)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eligible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these Awards.</a:t>
            </a:r>
            <a:endParaRPr sz="1200">
              <a:latin typeface="Tahoma"/>
              <a:cs typeface="Tahoma"/>
            </a:endParaRPr>
          </a:p>
          <a:p>
            <a:pPr marL="12700" marR="231140">
              <a:lnSpc>
                <a:spcPct val="100000"/>
              </a:lnSpc>
              <a:spcBef>
                <a:spcPts val="565"/>
              </a:spcBef>
            </a:pP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Individuals,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Groups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Organisations</a:t>
            </a:r>
            <a:r>
              <a:rPr dirty="0" sz="1200" spc="50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outside</a:t>
            </a:r>
            <a:r>
              <a:rPr dirty="0" sz="1200" spc="-3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Parish,</a:t>
            </a:r>
            <a:r>
              <a:rPr dirty="0" sz="1200" spc="-6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200" spc="-3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an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outstanding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contribution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benefit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of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3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200" spc="-6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Rustington,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may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also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considered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9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dirty="0" sz="1200" spc="-10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Awards.</a:t>
            </a:r>
            <a:r>
              <a:rPr dirty="0" sz="1200" spc="-10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6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‘once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6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 b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lifetime’</a:t>
            </a:r>
            <a:r>
              <a:rPr dirty="0" sz="1200" spc="-10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Awards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8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presented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than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one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occasion</a:t>
            </a:r>
            <a:r>
              <a:rPr dirty="0" sz="1200" spc="-5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r>
              <a:rPr dirty="0" sz="1200" spc="-8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Individuals, Groups,</a:t>
            </a:r>
            <a:r>
              <a:rPr dirty="0" sz="1200" spc="-6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Clubs,</a:t>
            </a:r>
            <a:r>
              <a:rPr dirty="0" sz="1200" spc="-6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Organisations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200" spc="-1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Associations.</a:t>
            </a:r>
            <a:endParaRPr sz="1200">
              <a:latin typeface="Tahoma"/>
              <a:cs typeface="Tahoma"/>
            </a:endParaRPr>
          </a:p>
          <a:p>
            <a:pPr marL="12700" marR="50800">
              <a:lnSpc>
                <a:spcPct val="100000"/>
              </a:lnSpc>
              <a:spcBef>
                <a:spcPts val="565"/>
              </a:spcBef>
            </a:pP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Nomination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Forms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dirty="0" sz="1200" spc="-2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downloaded</a:t>
            </a:r>
            <a:r>
              <a:rPr dirty="0" sz="1200" spc="-3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Tahoma"/>
                <a:cs typeface="Tahoma"/>
              </a:rPr>
              <a:t>from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4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b="0">
                <a:solidFill>
                  <a:srgbClr val="231F20"/>
                </a:solidFill>
                <a:latin typeface="Tahoma"/>
                <a:cs typeface="Tahoma"/>
              </a:rPr>
              <a:t>Council’s</a:t>
            </a:r>
            <a:r>
              <a:rPr dirty="0" sz="1200" spc="-55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</a:rPr>
              <a:t>Website:</a:t>
            </a:r>
            <a:r>
              <a:rPr dirty="0" sz="1200" spc="-70" b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www.rustingtonpc.org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4478" y="5913653"/>
            <a:ext cx="873703" cy="87702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3943099" y="5773783"/>
            <a:ext cx="3100070" cy="156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9156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Alternatively,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 request 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Nomination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Form,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please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telephone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Offices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(01903</a:t>
            </a:r>
            <a:r>
              <a:rPr dirty="0" sz="12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786420)</a:t>
            </a:r>
            <a:r>
              <a:rPr dirty="0" sz="12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email: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  <a:hlinkClick r:id="rId5"/>
              </a:rPr>
              <a:t>enquiry@rustingtonpc.org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closing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date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2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receipt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nominations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Monday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24</a:t>
            </a:r>
            <a:r>
              <a:rPr dirty="0" sz="12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April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winners</a:t>
            </a:r>
            <a:r>
              <a:rPr dirty="0" sz="12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announced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2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June.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024198" y="7411313"/>
            <a:ext cx="3007995" cy="1781810"/>
          </a:xfrm>
          <a:custGeom>
            <a:avLst/>
            <a:gdLst/>
            <a:ahLst/>
            <a:cxnLst/>
            <a:rect l="l" t="t" r="r" b="b"/>
            <a:pathLst>
              <a:path w="3007995" h="1781809">
                <a:moveTo>
                  <a:pt x="3007804" y="0"/>
                </a:moveTo>
                <a:lnTo>
                  <a:pt x="0" y="0"/>
                </a:lnTo>
                <a:lnTo>
                  <a:pt x="0" y="1781644"/>
                </a:lnTo>
                <a:lnTo>
                  <a:pt x="3007804" y="1781644"/>
                </a:lnTo>
                <a:lnTo>
                  <a:pt x="3007804" y="0"/>
                </a:lnTo>
                <a:close/>
              </a:path>
            </a:pathLst>
          </a:custGeom>
          <a:solidFill>
            <a:srgbClr val="3A9E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030548" y="7413069"/>
            <a:ext cx="2982595" cy="165544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305"/>
              </a:spcBef>
            </a:pPr>
            <a:r>
              <a:rPr dirty="0" sz="2400" spc="-25" b="1">
                <a:solidFill>
                  <a:srgbClr val="FFFFFF"/>
                </a:solidFill>
                <a:latin typeface="Gill Sans MT"/>
                <a:cs typeface="Gill Sans MT"/>
              </a:rPr>
              <a:t>NUMBER</a:t>
            </a:r>
            <a:r>
              <a:rPr dirty="0" sz="2400" spc="-1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12</a:t>
            </a:r>
            <a:r>
              <a:rPr dirty="0" sz="2400" spc="-1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Gill Sans MT"/>
                <a:cs typeface="Gill Sans MT"/>
              </a:rPr>
              <a:t>BUS</a:t>
            </a:r>
            <a:endParaRPr sz="2400">
              <a:latin typeface="Gill Sans MT"/>
              <a:cs typeface="Gill Sans MT"/>
            </a:endParaRPr>
          </a:p>
          <a:p>
            <a:pPr marL="107314" marR="948690">
              <a:lnSpc>
                <a:spcPts val="1600"/>
              </a:lnSpc>
              <a:spcBef>
                <a:spcPts val="240"/>
              </a:spcBef>
            </a:pP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Monday</a:t>
            </a:r>
            <a:r>
              <a:rPr dirty="0" sz="1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dirty="0" sz="1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Friday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Littlehampton</a:t>
            </a:r>
            <a:r>
              <a:rPr dirty="0" sz="1400" spc="-2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Gill Sans MT"/>
                <a:cs typeface="Gill Sans MT"/>
              </a:rPr>
              <a:t>Tesco</a:t>
            </a:r>
            <a:r>
              <a:rPr dirty="0" sz="1400" spc="-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Rustington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 Sainsbury's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return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times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Gill Sans MT"/>
                <a:cs typeface="Gill Sans MT"/>
              </a:rPr>
              <a:t>day</a:t>
            </a:r>
            <a:endParaRPr sz="1400">
              <a:latin typeface="Gill Sans MT"/>
              <a:cs typeface="Gill Sans MT"/>
            </a:endParaRPr>
          </a:p>
          <a:p>
            <a:pPr marL="107314" marR="815340">
              <a:lnSpc>
                <a:spcPct val="100000"/>
              </a:lnSpc>
              <a:spcBef>
                <a:spcPts val="465"/>
              </a:spcBef>
            </a:pP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Visit</a:t>
            </a:r>
            <a:r>
              <a:rPr dirty="0" sz="1100" spc="7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Gill Sans MT"/>
                <a:cs typeface="Gill Sans MT"/>
                <a:hlinkClick r:id="rId6"/>
              </a:rPr>
              <a:t>www.compass-</a:t>
            </a:r>
            <a:r>
              <a:rPr dirty="0" sz="1100" spc="-10" b="1">
                <a:solidFill>
                  <a:srgbClr val="FFFFFF"/>
                </a:solidFill>
                <a:latin typeface="Gill Sans MT"/>
                <a:cs typeface="Gill Sans MT"/>
                <a:hlinkClick r:id="rId6"/>
              </a:rPr>
              <a:t>travel.co.uk</a:t>
            </a:r>
            <a:r>
              <a:rPr dirty="0" sz="1100" spc="-1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dirty="0" sz="1100" spc="-4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full</a:t>
            </a:r>
            <a:r>
              <a:rPr dirty="0" sz="11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ill Sans MT"/>
                <a:cs typeface="Gill Sans MT"/>
              </a:rPr>
              <a:t>timetable</a:t>
            </a:r>
            <a:r>
              <a:rPr dirty="0" sz="11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ill Sans MT"/>
                <a:cs typeface="Gill Sans MT"/>
              </a:rPr>
              <a:t>details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593238" y="9300122"/>
            <a:ext cx="1409065" cy="659130"/>
            <a:chOff x="5593238" y="9300122"/>
            <a:chExt cx="1409065" cy="65913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1991" y="9300122"/>
              <a:ext cx="720001" cy="6389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3238" y="9325047"/>
              <a:ext cx="623995" cy="63372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030548" y="9268293"/>
            <a:ext cx="2982595" cy="5365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01600" marR="2162175">
              <a:lnSpc>
                <a:spcPct val="102299"/>
              </a:lnSpc>
              <a:spcBef>
                <a:spcPts val="70"/>
              </a:spcBef>
            </a:pPr>
            <a:r>
              <a:rPr dirty="0" sz="1100" spc="-10" b="1">
                <a:solidFill>
                  <a:srgbClr val="231F20"/>
                </a:solidFill>
                <a:latin typeface="Gill Sans MT"/>
                <a:cs typeface="Gill Sans MT"/>
              </a:rPr>
              <a:t>Provided </a:t>
            </a:r>
            <a:r>
              <a:rPr dirty="0" sz="1100" b="1">
                <a:solidFill>
                  <a:srgbClr val="231F20"/>
                </a:solidFill>
                <a:latin typeface="Gill Sans MT"/>
                <a:cs typeface="Gill Sans MT"/>
              </a:rPr>
              <a:t>with</a:t>
            </a:r>
            <a:r>
              <a:rPr dirty="0" sz="1100" spc="-25" b="1">
                <a:solidFill>
                  <a:srgbClr val="231F20"/>
                </a:solidFill>
                <a:latin typeface="Gill Sans MT"/>
                <a:cs typeface="Gill Sans MT"/>
              </a:rPr>
              <a:t> the </a:t>
            </a:r>
            <a:r>
              <a:rPr dirty="0" sz="1100" b="1">
                <a:solidFill>
                  <a:srgbClr val="231F20"/>
                </a:solidFill>
                <a:latin typeface="Gill Sans MT"/>
                <a:cs typeface="Gill Sans MT"/>
              </a:rPr>
              <a:t>support</a:t>
            </a:r>
            <a:r>
              <a:rPr dirty="0" sz="1100" spc="-10" b="1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Gill Sans MT"/>
                <a:cs typeface="Gill Sans MT"/>
              </a:rPr>
              <a:t>of: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017848" y="7411301"/>
            <a:ext cx="3007995" cy="2738755"/>
            <a:chOff x="4017848" y="7411301"/>
            <a:chExt cx="3007995" cy="273875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1520" y="9226829"/>
              <a:ext cx="567574" cy="86737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024198" y="7417651"/>
              <a:ext cx="2995295" cy="2726055"/>
            </a:xfrm>
            <a:custGeom>
              <a:avLst/>
              <a:gdLst/>
              <a:ahLst/>
              <a:cxnLst/>
              <a:rect l="l" t="t" r="r" b="b"/>
              <a:pathLst>
                <a:path w="2995295" h="2726054">
                  <a:moveTo>
                    <a:pt x="0" y="2725902"/>
                  </a:moveTo>
                  <a:lnTo>
                    <a:pt x="2995104" y="2725902"/>
                  </a:lnTo>
                  <a:lnTo>
                    <a:pt x="2995104" y="0"/>
                  </a:lnTo>
                  <a:lnTo>
                    <a:pt x="0" y="0"/>
                  </a:lnTo>
                  <a:lnTo>
                    <a:pt x="0" y="2725902"/>
                  </a:lnTo>
                  <a:close/>
                </a:path>
              </a:pathLst>
            </a:custGeom>
            <a:ln w="12700">
              <a:solidFill>
                <a:srgbClr val="3A9E4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3851" y="7871282"/>
              <a:ext cx="828001" cy="829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10230040"/>
            <a:ext cx="7565390" cy="466725"/>
            <a:chOff x="-4762" y="10230040"/>
            <a:chExt cx="7565390" cy="466725"/>
          </a:xfrm>
        </p:grpSpPr>
        <p:sp>
          <p:nvSpPr>
            <p:cNvPr id="3" name="object 3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54000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40004" y="457200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234803"/>
              <a:ext cx="540385" cy="457200"/>
            </a:xfrm>
            <a:custGeom>
              <a:avLst/>
              <a:gdLst/>
              <a:ahLst/>
              <a:cxnLst/>
              <a:rect l="l" t="t" r="r" b="b"/>
              <a:pathLst>
                <a:path w="540385" h="457200">
                  <a:moveTo>
                    <a:pt x="539991" y="457200"/>
                  </a:moveTo>
                  <a:lnTo>
                    <a:pt x="53999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03249" y="10341964"/>
            <a:ext cx="133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7559992" y="0"/>
                </a:moveTo>
                <a:lnTo>
                  <a:pt x="0" y="0"/>
                </a:lnTo>
                <a:lnTo>
                  <a:pt x="0" y="540003"/>
                </a:lnTo>
                <a:lnTo>
                  <a:pt x="7559992" y="540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14314" y="126297"/>
            <a:ext cx="4512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Rustington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Black"/>
                <a:cs typeface="Arial Black"/>
              </a:rPr>
              <a:t>Parish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Black"/>
                <a:cs typeface="Arial Black"/>
              </a:rPr>
              <a:t>Council</a:t>
            </a:r>
            <a:r>
              <a:rPr dirty="0" sz="1200" spc="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45">
                <a:solidFill>
                  <a:srgbClr val="FFF200"/>
                </a:solidFill>
                <a:latin typeface="Arial Black"/>
                <a:cs typeface="Arial Black"/>
              </a:rPr>
              <a:t>Newsletter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50">
                <a:solidFill>
                  <a:srgbClr val="FFF200"/>
                </a:solidFill>
                <a:latin typeface="Arial Black"/>
                <a:cs typeface="Arial Black"/>
              </a:rPr>
              <a:t>Issue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FFF200"/>
                </a:solidFill>
                <a:latin typeface="Arial Black"/>
                <a:cs typeface="Arial Black"/>
              </a:rPr>
              <a:t>No.</a:t>
            </a:r>
            <a:r>
              <a:rPr dirty="0" sz="1200" spc="-8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FFF200"/>
                </a:solidFill>
                <a:latin typeface="Arial Black"/>
                <a:cs typeface="Arial Black"/>
              </a:rPr>
              <a:t>76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200"/>
                </a:solidFill>
                <a:latin typeface="Arial Black"/>
                <a:cs typeface="Arial Black"/>
              </a:rPr>
              <a:t>-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120">
                <a:solidFill>
                  <a:srgbClr val="FFF200"/>
                </a:solidFill>
                <a:latin typeface="Arial Black"/>
                <a:cs typeface="Arial Black"/>
              </a:rPr>
              <a:t>Winter</a:t>
            </a:r>
            <a:r>
              <a:rPr dirty="0" sz="1200" spc="-85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200"/>
                </a:solidFill>
                <a:latin typeface="Arial Black"/>
                <a:cs typeface="Arial Black"/>
              </a:rPr>
              <a:t>2023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200" y="5772543"/>
            <a:ext cx="2807335" cy="405130"/>
          </a:xfrm>
          <a:prstGeom prst="rect">
            <a:avLst/>
          </a:prstGeom>
          <a:solidFill>
            <a:srgbClr val="54B948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800" spc="-185">
                <a:solidFill>
                  <a:srgbClr val="FFF200"/>
                </a:solidFill>
                <a:latin typeface="Arial Black"/>
                <a:cs typeface="Arial Black"/>
              </a:rPr>
              <a:t>Meeting</a:t>
            </a:r>
            <a:r>
              <a:rPr dirty="0" sz="1800" spc="-110">
                <a:solidFill>
                  <a:srgbClr val="FFF200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200"/>
                </a:solidFill>
                <a:latin typeface="Arial Black"/>
                <a:cs typeface="Arial Black"/>
              </a:rPr>
              <a:t>Dates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7200" y="6177546"/>
            <a:ext cx="2807335" cy="3344545"/>
          </a:xfrm>
          <a:prstGeom prst="rect">
            <a:avLst/>
          </a:prstGeom>
          <a:solidFill>
            <a:srgbClr val="A0CF67"/>
          </a:solidFill>
        </p:spPr>
        <p:txBody>
          <a:bodyPr wrap="square" lIns="0" tIns="48895" rIns="0" bIns="0" rtlCol="0" vert="horz">
            <a:spAutoFit/>
          </a:bodyPr>
          <a:lstStyle/>
          <a:p>
            <a:pPr marL="76835">
              <a:lnSpc>
                <a:spcPts val="1310"/>
              </a:lnSpc>
              <a:spcBef>
                <a:spcPts val="385"/>
              </a:spcBef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13</a:t>
            </a:r>
            <a:r>
              <a:rPr dirty="0" sz="11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Mar</a:t>
            </a:r>
            <a:r>
              <a:rPr dirty="0" sz="1100" spc="3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300"/>
              </a:lnSpc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27</a:t>
            </a:r>
            <a:r>
              <a:rPr dirty="0" sz="11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Mar</a:t>
            </a:r>
            <a:r>
              <a:rPr dirty="0" sz="1100" spc="3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Finance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General</a:t>
            </a:r>
            <a:endParaRPr sz="1100">
              <a:latin typeface="Tahoma"/>
              <a:cs typeface="Tahoma"/>
            </a:endParaRPr>
          </a:p>
          <a:p>
            <a:pPr marL="76835" marR="1203960" indent="901700">
              <a:lnSpc>
                <a:spcPts val="1300"/>
              </a:lnSpc>
              <a:spcBef>
                <a:spcPts val="50"/>
              </a:spcBef>
            </a:pP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Purposes </a:t>
            </a: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27</a:t>
            </a:r>
            <a:r>
              <a:rPr dirty="0" sz="11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Mar</a:t>
            </a:r>
            <a:r>
              <a:rPr dirty="0" sz="1100" spc="3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endParaRPr sz="1100">
              <a:latin typeface="Tahoma"/>
              <a:cs typeface="Tahoma"/>
            </a:endParaRPr>
          </a:p>
          <a:p>
            <a:pPr marL="76835" marR="1155700">
              <a:lnSpc>
                <a:spcPts val="1300"/>
              </a:lnSpc>
              <a:spcBef>
                <a:spcPts val="565"/>
              </a:spcBef>
              <a:tabLst>
                <a:tab pos="516255" algn="l"/>
              </a:tabLst>
            </a:pPr>
            <a:r>
              <a:rPr dirty="0" sz="1100" spc="30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	3</a:t>
            </a:r>
            <a:r>
              <a:rPr dirty="0" sz="11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Allotments </a:t>
            </a:r>
            <a:r>
              <a:rPr dirty="0" sz="1100" spc="30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	3</a:t>
            </a:r>
            <a:r>
              <a:rPr dirty="0" sz="11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250"/>
              </a:lnSpc>
            </a:pP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Thur</a:t>
            </a:r>
            <a:r>
              <a:rPr dirty="0" sz="11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13</a:t>
            </a:r>
            <a:r>
              <a:rPr dirty="0" sz="11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0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65">
                <a:solidFill>
                  <a:srgbClr val="231F20"/>
                </a:solidFill>
                <a:latin typeface="Tahoma"/>
                <a:cs typeface="Tahoma"/>
              </a:rPr>
              <a:t>ANNUAL</a:t>
            </a:r>
            <a:r>
              <a:rPr dirty="0" sz="11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ASSEMBLY</a:t>
            </a:r>
            <a:endParaRPr sz="1100">
              <a:latin typeface="Tahoma"/>
              <a:cs typeface="Tahoma"/>
            </a:endParaRPr>
          </a:p>
          <a:p>
            <a:pPr marL="76835" marR="93980">
              <a:lnSpc>
                <a:spcPts val="1300"/>
              </a:lnSpc>
              <a:spcBef>
                <a:spcPts val="50"/>
              </a:spcBef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24</a:t>
            </a:r>
            <a:r>
              <a:rPr dirty="0" sz="11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Finance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General</a:t>
            </a:r>
            <a:r>
              <a:rPr dirty="0" sz="11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Purposes </a:t>
            </a: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24</a:t>
            </a:r>
            <a:r>
              <a:rPr dirty="0" sz="11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260"/>
              </a:lnSpc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24</a:t>
            </a:r>
            <a:r>
              <a:rPr dirty="0" sz="11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Apr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  <a:p>
            <a:pPr marL="76835" marR="93980">
              <a:lnSpc>
                <a:spcPts val="1300"/>
              </a:lnSpc>
              <a:spcBef>
                <a:spcPts val="610"/>
              </a:spcBef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r>
              <a:rPr dirty="0" sz="11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1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Finance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11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General</a:t>
            </a:r>
            <a:r>
              <a:rPr dirty="0" sz="11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Purposes </a:t>
            </a: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r>
              <a:rPr dirty="0" sz="11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1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Tahoma"/>
                <a:cs typeface="Tahoma"/>
              </a:rPr>
              <a:t>ANNUAL</a:t>
            </a:r>
            <a:r>
              <a:rPr dirty="0" sz="11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260"/>
              </a:lnSpc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r>
              <a:rPr dirty="0" sz="11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dirty="0" sz="11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310"/>
              </a:lnSpc>
              <a:spcBef>
                <a:spcPts val="545"/>
              </a:spcBef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11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Jun</a:t>
            </a:r>
            <a:r>
              <a:rPr dirty="0" sz="1100" spc="13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300"/>
              </a:lnSpc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11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Jun</a:t>
            </a:r>
            <a:r>
              <a:rPr dirty="0" sz="1100" spc="14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Leisure</a:t>
            </a:r>
            <a:r>
              <a:rPr dirty="0" sz="11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11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Amenities</a:t>
            </a:r>
            <a:endParaRPr sz="1100">
              <a:latin typeface="Tahoma"/>
              <a:cs typeface="Tahoma"/>
            </a:endParaRPr>
          </a:p>
          <a:p>
            <a:pPr marL="76835" marR="93980">
              <a:lnSpc>
                <a:spcPts val="1300"/>
              </a:lnSpc>
              <a:spcBef>
                <a:spcPts val="50"/>
              </a:spcBef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26</a:t>
            </a:r>
            <a:r>
              <a:rPr dirty="0" sz="11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Jun</a:t>
            </a:r>
            <a:r>
              <a:rPr dirty="0" sz="1100" spc="14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Finance</a:t>
            </a:r>
            <a:r>
              <a:rPr dirty="0" sz="11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General</a:t>
            </a:r>
            <a:r>
              <a:rPr dirty="0" sz="11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Purposes </a:t>
            </a: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26</a:t>
            </a:r>
            <a:r>
              <a:rPr dirty="0" sz="11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Jun</a:t>
            </a:r>
            <a:r>
              <a:rPr dirty="0" sz="1100" spc="13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endParaRPr sz="1100">
              <a:latin typeface="Tahoma"/>
              <a:cs typeface="Tahoma"/>
            </a:endParaRPr>
          </a:p>
          <a:p>
            <a:pPr marL="76835">
              <a:lnSpc>
                <a:spcPts val="1260"/>
              </a:lnSpc>
            </a:pPr>
            <a:r>
              <a:rPr dirty="0" sz="1100" spc="55">
                <a:solidFill>
                  <a:srgbClr val="231F20"/>
                </a:solidFill>
                <a:latin typeface="Tahoma"/>
                <a:cs typeface="Tahoma"/>
              </a:rPr>
              <a:t>Mon</a:t>
            </a:r>
            <a:r>
              <a:rPr dirty="0" sz="11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26</a:t>
            </a:r>
            <a:r>
              <a:rPr dirty="0" sz="11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231F20"/>
                </a:solidFill>
                <a:latin typeface="Tahoma"/>
                <a:cs typeface="Tahoma"/>
              </a:rPr>
              <a:t>Jun</a:t>
            </a:r>
            <a:r>
              <a:rPr dirty="0" sz="1100" spc="13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1100" spc="-1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4172774"/>
            <a:ext cx="2809240" cy="150114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spc="-70">
                <a:solidFill>
                  <a:srgbClr val="3A9E42"/>
                </a:solidFill>
                <a:latin typeface="Arial Black"/>
                <a:cs typeface="Arial Black"/>
              </a:rPr>
              <a:t>Meetings</a:t>
            </a:r>
            <a:endParaRPr sz="1800">
              <a:latin typeface="Arial Black"/>
              <a:cs typeface="Arial Black"/>
            </a:endParaRPr>
          </a:p>
          <a:p>
            <a:pPr marL="12700" marR="5715">
              <a:lnSpc>
                <a:spcPts val="1400"/>
              </a:lnSpc>
              <a:spcBef>
                <a:spcPts val="484"/>
              </a:spcBef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Meetings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held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fourth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Monday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each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month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(apart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 from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August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December)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commencing</a:t>
            </a:r>
            <a:r>
              <a:rPr dirty="0" sz="12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endParaRPr sz="1200">
              <a:latin typeface="Tahoma"/>
              <a:cs typeface="Tahoma"/>
            </a:endParaRPr>
          </a:p>
          <a:p>
            <a:pPr marL="12700" marR="423545">
              <a:lnSpc>
                <a:spcPts val="1400"/>
              </a:lnSpc>
            </a:pP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7.00</a:t>
            </a:r>
            <a:r>
              <a:rPr dirty="0" sz="12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pm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(Public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Question</a:t>
            </a:r>
            <a:r>
              <a:rPr dirty="0" sz="12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Time)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at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Woodlands</a:t>
            </a:r>
            <a:r>
              <a:rPr dirty="0" sz="12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Centre,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Woodlands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60"/>
              </a:lnSpc>
            </a:pPr>
            <a:r>
              <a:rPr dirty="0" sz="1200" spc="-20">
                <a:solidFill>
                  <a:srgbClr val="231F20"/>
                </a:solidFill>
                <a:latin typeface="Tahoma"/>
                <a:cs typeface="Tahoma"/>
              </a:rPr>
              <a:t>Avenue,</a:t>
            </a:r>
            <a:r>
              <a:rPr dirty="0" sz="12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via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Council</a:t>
            </a:r>
            <a:r>
              <a:rPr dirty="0" sz="12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231F20"/>
                </a:solidFill>
                <a:latin typeface="Tahoma"/>
                <a:cs typeface="Tahoma"/>
              </a:rPr>
              <a:t>Offices’</a:t>
            </a:r>
            <a:r>
              <a:rPr dirty="0" sz="12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ahoma"/>
                <a:cs typeface="Tahoma"/>
              </a:rPr>
              <a:t>entrance.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566884" y="5162819"/>
            <a:ext cx="3669665" cy="4964430"/>
          </a:xfrm>
          <a:custGeom>
            <a:avLst/>
            <a:gdLst/>
            <a:ahLst/>
            <a:cxnLst/>
            <a:rect l="l" t="t" r="r" b="b"/>
            <a:pathLst>
              <a:path w="3669665" h="4964430">
                <a:moveTo>
                  <a:pt x="3517011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811928"/>
                </a:lnTo>
                <a:lnTo>
                  <a:pt x="7769" y="4860096"/>
                </a:lnTo>
                <a:lnTo>
                  <a:pt x="29405" y="4901931"/>
                </a:lnTo>
                <a:lnTo>
                  <a:pt x="62396" y="4934922"/>
                </a:lnTo>
                <a:lnTo>
                  <a:pt x="104231" y="4956558"/>
                </a:lnTo>
                <a:lnTo>
                  <a:pt x="152400" y="4964328"/>
                </a:lnTo>
                <a:lnTo>
                  <a:pt x="3517011" y="4964328"/>
                </a:lnTo>
                <a:lnTo>
                  <a:pt x="3565184" y="4956558"/>
                </a:lnTo>
                <a:lnTo>
                  <a:pt x="3607019" y="4934922"/>
                </a:lnTo>
                <a:lnTo>
                  <a:pt x="3640008" y="4901931"/>
                </a:lnTo>
                <a:lnTo>
                  <a:pt x="3661642" y="4860096"/>
                </a:lnTo>
                <a:lnTo>
                  <a:pt x="3669411" y="4811928"/>
                </a:lnTo>
                <a:lnTo>
                  <a:pt x="3669411" y="152400"/>
                </a:lnTo>
                <a:lnTo>
                  <a:pt x="3661642" y="104231"/>
                </a:lnTo>
                <a:lnTo>
                  <a:pt x="3640008" y="62396"/>
                </a:lnTo>
                <a:lnTo>
                  <a:pt x="3607019" y="29405"/>
                </a:lnTo>
                <a:lnTo>
                  <a:pt x="3565184" y="7769"/>
                </a:lnTo>
                <a:lnTo>
                  <a:pt x="351701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650960" y="5634183"/>
            <a:ext cx="6026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D400"/>
                </a:solidFill>
                <a:latin typeface="Calibri"/>
                <a:cs typeface="Calibri"/>
              </a:rPr>
              <a:t>Chairman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41560" y="5610884"/>
            <a:ext cx="1605280" cy="402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Mrs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Cooper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(East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Ward) </a:t>
            </a:r>
            <a:r>
              <a:rPr dirty="0" sz="1000" spc="-35" b="1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alisoncooper@rustingtonpc.org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50960" y="6010176"/>
            <a:ext cx="2578735" cy="60706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Vice-Chairman</a:t>
            </a:r>
            <a:r>
              <a:rPr dirty="0" sz="1100" spc="265" b="1">
                <a:solidFill>
                  <a:srgbClr val="FFD400"/>
                </a:solidFill>
                <a:latin typeface="Calibri"/>
                <a:cs typeface="Calibri"/>
              </a:rPr>
              <a:t>  </a:t>
            </a:r>
            <a:r>
              <a:rPr dirty="0" sz="1000" spc="-9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Tyler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(East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Ward)</a:t>
            </a:r>
            <a:endParaRPr sz="1000">
              <a:latin typeface="Calibri"/>
              <a:cs typeface="Calibri"/>
            </a:endParaRPr>
          </a:p>
          <a:p>
            <a:pPr marL="1003300">
              <a:lnSpc>
                <a:spcPct val="100000"/>
              </a:lnSpc>
              <a:spcBef>
                <a:spcPts val="260"/>
              </a:spcBef>
            </a:pP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grahamtyler@rustingtonpc.org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East</a:t>
            </a:r>
            <a:r>
              <a:rPr dirty="0" sz="1100" spc="85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D400"/>
                </a:solidFill>
                <a:latin typeface="Calibri"/>
                <a:cs typeface="Calibri"/>
              </a:rPr>
              <a:t>Ward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50960" y="6624882"/>
            <a:ext cx="29159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Ceiriog-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Hughes</a:t>
            </a:r>
            <a:r>
              <a:rPr dirty="0" sz="1000" spc="40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johnceiriog-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hughes@rustingtonpc.org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41560" y="6777283"/>
            <a:ext cx="1591945" cy="402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mariarevell@rustingtonpc.org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peterwarren@rustingtonpc.org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41560" y="7342482"/>
            <a:ext cx="1914525" cy="402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michaelbroomfield@rustingtonpc.org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mikeclayden@rustingtonpc.org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50960" y="6777283"/>
            <a:ext cx="795655" cy="134429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45"/>
              </a:spcBef>
            </a:pPr>
            <a:r>
              <a:rPr dirty="0" sz="1000" spc="-70" b="1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Revell</a:t>
            </a:r>
            <a:r>
              <a:rPr dirty="0" sz="1000" spc="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Warren </a:t>
            </a: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North</a:t>
            </a:r>
            <a:r>
              <a:rPr dirty="0" sz="1100" spc="45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D400"/>
                </a:solidFill>
                <a:latin typeface="Calibri"/>
                <a:cs typeface="Calibri"/>
              </a:rPr>
              <a:t>Ward </a:t>
            </a:r>
            <a:r>
              <a:rPr dirty="0" sz="1000" spc="-10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Calibri"/>
                <a:cs typeface="Calibri"/>
              </a:rPr>
              <a:t>Broomfield</a:t>
            </a:r>
            <a:r>
              <a:rPr dirty="0" sz="1000" spc="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Clayden </a:t>
            </a:r>
            <a:r>
              <a:rPr dirty="0" sz="1100" spc="-10" b="1">
                <a:solidFill>
                  <a:srgbClr val="FFD400"/>
                </a:solidFill>
                <a:latin typeface="Calibri"/>
                <a:cs typeface="Calibri"/>
              </a:rPr>
              <a:t>West</a:t>
            </a:r>
            <a:r>
              <a:rPr dirty="0" sz="1100" spc="-30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D400"/>
                </a:solidFill>
                <a:latin typeface="Calibri"/>
                <a:cs typeface="Calibri"/>
              </a:rPr>
              <a:t>Ward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Bennett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54260" y="7943682"/>
            <a:ext cx="16497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jamiebennett@rustingtonpc.org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650960" y="8132083"/>
            <a:ext cx="29629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Mrs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Broomfield</a:t>
            </a:r>
            <a:r>
              <a:rPr dirty="0" sz="1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christinebroomfield@rustingtonpc.org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50960" y="8284481"/>
            <a:ext cx="884555" cy="9677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000" spc="-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Cooper</a:t>
            </a:r>
            <a:endParaRPr sz="1000">
              <a:latin typeface="Calibri"/>
              <a:cs typeface="Calibri"/>
            </a:endParaRPr>
          </a:p>
          <a:p>
            <a:pPr marL="12700" marR="67945">
              <a:lnSpc>
                <a:spcPct val="123600"/>
              </a:lnSpc>
            </a:pP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Mrs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Gregory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R</a:t>
            </a:r>
            <a:r>
              <a:rPr dirty="0" sz="1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Grevett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23600"/>
              </a:lnSpc>
              <a:spcBef>
                <a:spcPts val="5"/>
              </a:spcBef>
            </a:pP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Mrs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</a:rPr>
              <a:t>Partridge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J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14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654260" y="8284481"/>
            <a:ext cx="1745614" cy="96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andycooper@rustingtonpc.org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paulinegregory@rustingtonpc.org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  <a:hlinkClick r:id="rId13"/>
              </a:rPr>
              <a:t>bobgrevett@rustingtonpc.org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peggypartridge@rustingtonpc.org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  <a:hlinkClick r:id="rId15"/>
              </a:rPr>
              <a:t>jonstreet@rustingtonpc.org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650960" y="9212977"/>
            <a:ext cx="2476500" cy="41592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spc="-10" b="1">
                <a:solidFill>
                  <a:srgbClr val="FFD400"/>
                </a:solidFill>
                <a:latin typeface="Calibri"/>
                <a:cs typeface="Calibri"/>
              </a:rPr>
              <a:t>West</a:t>
            </a:r>
            <a:r>
              <a:rPr dirty="0" sz="1100" spc="50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Preston</a:t>
            </a:r>
            <a:r>
              <a:rPr dirty="0" sz="1100" spc="50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D400"/>
                </a:solidFill>
                <a:latin typeface="Calibri"/>
                <a:cs typeface="Calibri"/>
              </a:rPr>
              <a:t>Ward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1015365" algn="l"/>
              </a:tabLst>
            </a:pPr>
            <a:r>
              <a:rPr dirty="0" sz="1000" spc="-5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Rogers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  <a:hlinkClick r:id="rId16"/>
              </a:rPr>
              <a:t>donrogers@rustingtonpc.org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50960" y="9589778"/>
            <a:ext cx="2526030" cy="41592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Clerk</a:t>
            </a:r>
            <a:r>
              <a:rPr dirty="0" sz="1100" spc="45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of</a:t>
            </a:r>
            <a:r>
              <a:rPr dirty="0" sz="1100" spc="45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D400"/>
                </a:solidFill>
                <a:latin typeface="Calibri"/>
                <a:cs typeface="Calibri"/>
              </a:rPr>
              <a:t>the</a:t>
            </a:r>
            <a:r>
              <a:rPr dirty="0" sz="1100" spc="45" b="1">
                <a:solidFill>
                  <a:srgbClr val="FFD400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D400"/>
                </a:solidFill>
                <a:latin typeface="Calibri"/>
                <a:cs typeface="Calibri"/>
              </a:rPr>
              <a:t>Council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1015365" algn="l"/>
              </a:tabLst>
            </a:pP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Mrs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Carole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Ward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  <a:hlinkClick r:id="rId17"/>
              </a:rPr>
              <a:t>caroleward@rustingtonpc.org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65499" y="5140744"/>
            <a:ext cx="3670935" cy="432434"/>
          </a:xfrm>
          <a:prstGeom prst="rect">
            <a:avLst/>
          </a:prstGeom>
          <a:solidFill>
            <a:srgbClr val="004990"/>
          </a:solidFill>
        </p:spPr>
        <p:txBody>
          <a:bodyPr wrap="square" lIns="0" tIns="6350" rIns="0" bIns="0" rtlCol="0" vert="horz">
            <a:spAutoFit/>
          </a:bodyPr>
          <a:lstStyle/>
          <a:p>
            <a:pPr marL="231775">
              <a:lnSpc>
                <a:spcPct val="100000"/>
              </a:lnSpc>
              <a:spcBef>
                <a:spcPts val="50"/>
              </a:spcBef>
            </a:pPr>
            <a:r>
              <a:rPr dirty="0" sz="2200" spc="-295">
                <a:solidFill>
                  <a:srgbClr val="FFD400"/>
                </a:solidFill>
                <a:latin typeface="Arial Black"/>
                <a:cs typeface="Arial Black"/>
              </a:rPr>
              <a:t>Your</a:t>
            </a:r>
            <a:r>
              <a:rPr dirty="0" sz="2200" spc="-155">
                <a:solidFill>
                  <a:srgbClr val="FFD400"/>
                </a:solidFill>
                <a:latin typeface="Arial Black"/>
                <a:cs typeface="Arial Black"/>
              </a:rPr>
              <a:t> </a:t>
            </a:r>
            <a:r>
              <a:rPr dirty="0" sz="2200" spc="-240">
                <a:solidFill>
                  <a:srgbClr val="FFD400"/>
                </a:solidFill>
                <a:latin typeface="Arial Black"/>
                <a:cs typeface="Arial Black"/>
              </a:rPr>
              <a:t>Parish</a:t>
            </a:r>
            <a:r>
              <a:rPr dirty="0" sz="2200" spc="-150">
                <a:solidFill>
                  <a:srgbClr val="FFD400"/>
                </a:solidFill>
                <a:latin typeface="Arial Black"/>
                <a:cs typeface="Arial Black"/>
              </a:rPr>
              <a:t> </a:t>
            </a:r>
            <a:r>
              <a:rPr dirty="0" sz="2200" spc="-80">
                <a:solidFill>
                  <a:srgbClr val="FFD400"/>
                </a:solidFill>
                <a:latin typeface="Arial Black"/>
                <a:cs typeface="Arial Black"/>
              </a:rPr>
              <a:t>Council</a:t>
            </a:r>
            <a:endParaRPr sz="2200">
              <a:latin typeface="Arial Black"/>
              <a:cs typeface="Arial Black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378409" y="5673992"/>
            <a:ext cx="765810" cy="705485"/>
            <a:chOff x="6378409" y="5673992"/>
            <a:chExt cx="765810" cy="705485"/>
          </a:xfrm>
        </p:grpSpPr>
        <p:sp>
          <p:nvSpPr>
            <p:cNvPr id="27" name="object 27" descr=""/>
            <p:cNvSpPr/>
            <p:nvPr/>
          </p:nvSpPr>
          <p:spPr>
            <a:xfrm>
              <a:off x="6378409" y="5673992"/>
              <a:ext cx="765810" cy="705485"/>
            </a:xfrm>
            <a:custGeom>
              <a:avLst/>
              <a:gdLst/>
              <a:ahLst/>
              <a:cxnLst/>
              <a:rect l="l" t="t" r="r" b="b"/>
              <a:pathLst>
                <a:path w="765809" h="705485">
                  <a:moveTo>
                    <a:pt x="765594" y="0"/>
                  </a:moveTo>
                  <a:lnTo>
                    <a:pt x="0" y="0"/>
                  </a:lnTo>
                  <a:lnTo>
                    <a:pt x="0" y="705269"/>
                  </a:lnTo>
                  <a:lnTo>
                    <a:pt x="765594" y="705269"/>
                  </a:lnTo>
                  <a:lnTo>
                    <a:pt x="765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48615" y="5705185"/>
              <a:ext cx="630593" cy="63059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3999" y="9540011"/>
            <a:ext cx="2880961" cy="73742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3856" y="2237408"/>
            <a:ext cx="2489530" cy="1952102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457200" y="661543"/>
            <a:ext cx="2604135" cy="3528060"/>
          </a:xfrm>
          <a:prstGeom prst="rect">
            <a:avLst/>
          </a:prstGeom>
          <a:ln w="19050">
            <a:solidFill>
              <a:srgbClr val="25408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81280">
              <a:lnSpc>
                <a:spcPts val="2090"/>
              </a:lnSpc>
            </a:pPr>
            <a:r>
              <a:rPr dirty="0" sz="1750" spc="-25">
                <a:solidFill>
                  <a:srgbClr val="2B56A6"/>
                </a:solidFill>
                <a:latin typeface="Arial Black"/>
                <a:cs typeface="Arial Black"/>
              </a:rPr>
              <a:t>Grant</a:t>
            </a:r>
            <a:r>
              <a:rPr dirty="0" sz="1750" spc="-12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750" spc="-45">
                <a:solidFill>
                  <a:srgbClr val="2B56A6"/>
                </a:solidFill>
                <a:latin typeface="Arial Black"/>
                <a:cs typeface="Arial Black"/>
              </a:rPr>
              <a:t>Aid</a:t>
            </a:r>
            <a:r>
              <a:rPr dirty="0" sz="1750" spc="-114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750" spc="-25">
                <a:solidFill>
                  <a:srgbClr val="2B56A6"/>
                </a:solidFill>
                <a:latin typeface="Arial Black"/>
                <a:cs typeface="Arial Black"/>
              </a:rPr>
              <a:t>to</a:t>
            </a:r>
            <a:endParaRPr sz="1750">
              <a:latin typeface="Arial Black"/>
              <a:cs typeface="Arial Black"/>
            </a:endParaRPr>
          </a:p>
          <a:p>
            <a:pPr algn="ctr" marL="291465" marR="314960">
              <a:lnSpc>
                <a:spcPct val="117900"/>
              </a:lnSpc>
            </a:pPr>
            <a:r>
              <a:rPr dirty="0" sz="1750" spc="-100">
                <a:solidFill>
                  <a:srgbClr val="2B56A6"/>
                </a:solidFill>
                <a:latin typeface="Arial Black"/>
                <a:cs typeface="Arial Black"/>
              </a:rPr>
              <a:t>Local</a:t>
            </a:r>
            <a:r>
              <a:rPr dirty="0" sz="1750" spc="-10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750" spc="-55">
                <a:solidFill>
                  <a:srgbClr val="2B56A6"/>
                </a:solidFill>
                <a:latin typeface="Arial Black"/>
                <a:cs typeface="Arial Black"/>
              </a:rPr>
              <a:t>Groups</a:t>
            </a:r>
            <a:r>
              <a:rPr dirty="0" sz="1750" spc="-10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750" spc="-25">
                <a:solidFill>
                  <a:srgbClr val="2B56A6"/>
                </a:solidFill>
                <a:latin typeface="Arial Black"/>
                <a:cs typeface="Arial Black"/>
              </a:rPr>
              <a:t>and </a:t>
            </a:r>
            <a:r>
              <a:rPr dirty="0" sz="1750" spc="-10">
                <a:solidFill>
                  <a:srgbClr val="2B56A6"/>
                </a:solidFill>
                <a:latin typeface="Arial Black"/>
                <a:cs typeface="Arial Black"/>
              </a:rPr>
              <a:t>Organisations 2023/2024</a:t>
            </a:r>
            <a:endParaRPr sz="1750">
              <a:latin typeface="Arial Black"/>
              <a:cs typeface="Arial Black"/>
            </a:endParaRPr>
          </a:p>
          <a:p>
            <a:pPr algn="ctr" marL="48260" marR="71120">
              <a:lnSpc>
                <a:spcPct val="115900"/>
              </a:lnSpc>
              <a:spcBef>
                <a:spcPts val="815"/>
              </a:spcBef>
            </a:pPr>
            <a:r>
              <a:rPr dirty="0" sz="1150" spc="-90">
                <a:solidFill>
                  <a:srgbClr val="2B56A6"/>
                </a:solidFill>
                <a:latin typeface="Arial Black"/>
                <a:cs typeface="Arial Black"/>
              </a:rPr>
              <a:t>The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85">
                <a:solidFill>
                  <a:srgbClr val="2B56A6"/>
                </a:solidFill>
                <a:latin typeface="Arial Black"/>
                <a:cs typeface="Arial Black"/>
              </a:rPr>
              <a:t>Council</a:t>
            </a:r>
            <a:r>
              <a:rPr dirty="0" sz="1150" spc="-5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85">
                <a:solidFill>
                  <a:srgbClr val="2B56A6"/>
                </a:solidFill>
                <a:latin typeface="Arial Black"/>
                <a:cs typeface="Arial Black"/>
              </a:rPr>
              <a:t>has</a:t>
            </a:r>
            <a:r>
              <a:rPr dirty="0" sz="1150" spc="-5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funds</a:t>
            </a:r>
            <a:r>
              <a:rPr dirty="0" sz="1150" spc="-5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65">
                <a:solidFill>
                  <a:srgbClr val="2B56A6"/>
                </a:solidFill>
                <a:latin typeface="Arial Black"/>
                <a:cs typeface="Arial Black"/>
              </a:rPr>
              <a:t>available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25">
                <a:solidFill>
                  <a:srgbClr val="2B56A6"/>
                </a:solidFill>
                <a:latin typeface="Arial Black"/>
                <a:cs typeface="Arial Black"/>
              </a:rPr>
              <a:t>to </a:t>
            </a:r>
            <a:r>
              <a:rPr dirty="0" sz="1150" spc="-100">
                <a:solidFill>
                  <a:srgbClr val="2B56A6"/>
                </a:solidFill>
                <a:latin typeface="Arial Black"/>
                <a:cs typeface="Arial Black"/>
              </a:rPr>
              <a:t>assist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85">
                <a:solidFill>
                  <a:srgbClr val="2B56A6"/>
                </a:solidFill>
                <a:latin typeface="Arial Black"/>
                <a:cs typeface="Arial Black"/>
              </a:rPr>
              <a:t>local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70">
                <a:solidFill>
                  <a:srgbClr val="2B56A6"/>
                </a:solidFill>
                <a:latin typeface="Arial Black"/>
                <a:cs typeface="Arial Black"/>
              </a:rPr>
              <a:t>Groups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25">
                <a:solidFill>
                  <a:srgbClr val="2B56A6"/>
                </a:solidFill>
                <a:latin typeface="Arial Black"/>
                <a:cs typeface="Arial Black"/>
              </a:rPr>
              <a:t>and </a:t>
            </a:r>
            <a:r>
              <a:rPr dirty="0" sz="1150" spc="-10">
                <a:solidFill>
                  <a:srgbClr val="2B56A6"/>
                </a:solidFill>
                <a:latin typeface="Arial Black"/>
                <a:cs typeface="Arial Black"/>
              </a:rPr>
              <a:t>Organisations.</a:t>
            </a:r>
            <a:endParaRPr sz="1150">
              <a:latin typeface="Arial Black"/>
              <a:cs typeface="Arial Black"/>
            </a:endParaRPr>
          </a:p>
          <a:p>
            <a:pPr algn="ctr" marL="102235" marR="125095">
              <a:lnSpc>
                <a:spcPct val="115900"/>
              </a:lnSpc>
            </a:pPr>
            <a:r>
              <a:rPr dirty="0" sz="1150" spc="-75">
                <a:solidFill>
                  <a:srgbClr val="2B56A6"/>
                </a:solidFill>
                <a:latin typeface="Arial Black"/>
                <a:cs typeface="Arial Black"/>
              </a:rPr>
              <a:t>Applications</a:t>
            </a:r>
            <a:r>
              <a:rPr dirty="0" sz="1150" spc="-55">
                <a:solidFill>
                  <a:srgbClr val="2B56A6"/>
                </a:solidFill>
                <a:latin typeface="Arial Black"/>
                <a:cs typeface="Arial Black"/>
              </a:rPr>
              <a:t> must </a:t>
            </a:r>
            <a:r>
              <a:rPr dirty="0" sz="1150" spc="-65">
                <a:solidFill>
                  <a:srgbClr val="2B56A6"/>
                </a:solidFill>
                <a:latin typeface="Arial Black"/>
                <a:cs typeface="Arial Black"/>
              </a:rPr>
              <a:t>be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75">
                <a:solidFill>
                  <a:srgbClr val="2B56A6"/>
                </a:solidFill>
                <a:latin typeface="Arial Black"/>
                <a:cs typeface="Arial Black"/>
              </a:rPr>
              <a:t>received</a:t>
            </a:r>
            <a:r>
              <a:rPr dirty="0" sz="1150" spc="-5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25">
                <a:solidFill>
                  <a:srgbClr val="2B56A6"/>
                </a:solidFill>
                <a:latin typeface="Arial Black"/>
                <a:cs typeface="Arial Black"/>
              </a:rPr>
              <a:t>in </a:t>
            </a:r>
            <a:r>
              <a:rPr dirty="0" sz="1150" spc="-45">
                <a:solidFill>
                  <a:srgbClr val="2B56A6"/>
                </a:solidFill>
                <a:latin typeface="Arial Black"/>
                <a:cs typeface="Arial Black"/>
              </a:rPr>
              <a:t>the</a:t>
            </a:r>
            <a:r>
              <a:rPr dirty="0" sz="1150" spc="-6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85">
                <a:solidFill>
                  <a:srgbClr val="2B56A6"/>
                </a:solidFill>
                <a:latin typeface="Arial Black"/>
                <a:cs typeface="Arial Black"/>
              </a:rPr>
              <a:t>Council</a:t>
            </a:r>
            <a:r>
              <a:rPr dirty="0" sz="1150" spc="-7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80">
                <a:solidFill>
                  <a:srgbClr val="2B56A6"/>
                </a:solidFill>
                <a:latin typeface="Arial Black"/>
                <a:cs typeface="Arial Black"/>
              </a:rPr>
              <a:t>Offices</a:t>
            </a:r>
            <a:r>
              <a:rPr dirty="0" sz="1150" spc="-7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45">
                <a:solidFill>
                  <a:srgbClr val="2B56A6"/>
                </a:solidFill>
                <a:latin typeface="Arial Black"/>
                <a:cs typeface="Arial Black"/>
              </a:rPr>
              <a:t>by</a:t>
            </a:r>
            <a:r>
              <a:rPr dirty="0" sz="1150" spc="-6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35">
                <a:solidFill>
                  <a:srgbClr val="2B56A6"/>
                </a:solidFill>
                <a:latin typeface="Arial Black"/>
                <a:cs typeface="Arial Black"/>
              </a:rPr>
              <a:t>no</a:t>
            </a:r>
            <a:r>
              <a:rPr dirty="0" sz="1150" spc="-7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10">
                <a:solidFill>
                  <a:srgbClr val="2B56A6"/>
                </a:solidFill>
                <a:latin typeface="Arial Black"/>
                <a:cs typeface="Arial Black"/>
              </a:rPr>
              <a:t>later </a:t>
            </a:r>
            <a:r>
              <a:rPr dirty="0" sz="1150" spc="-40">
                <a:solidFill>
                  <a:srgbClr val="2B56A6"/>
                </a:solidFill>
                <a:latin typeface="Arial Black"/>
                <a:cs typeface="Arial Black"/>
              </a:rPr>
              <a:t>than</a:t>
            </a:r>
            <a:r>
              <a:rPr dirty="0" sz="1150" spc="-7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120">
                <a:solidFill>
                  <a:srgbClr val="2B56A6"/>
                </a:solidFill>
                <a:latin typeface="Arial Black"/>
                <a:cs typeface="Arial Black"/>
              </a:rPr>
              <a:t>1</a:t>
            </a:r>
            <a:r>
              <a:rPr dirty="0" sz="1150" spc="-70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125">
                <a:solidFill>
                  <a:srgbClr val="2B56A6"/>
                </a:solidFill>
                <a:latin typeface="Arial Black"/>
                <a:cs typeface="Arial Black"/>
              </a:rPr>
              <a:t>June</a:t>
            </a:r>
            <a:r>
              <a:rPr dirty="0" sz="1150" spc="-65">
                <a:solidFill>
                  <a:srgbClr val="2B56A6"/>
                </a:solidFill>
                <a:latin typeface="Arial Black"/>
                <a:cs typeface="Arial Black"/>
              </a:rPr>
              <a:t> </a:t>
            </a:r>
            <a:r>
              <a:rPr dirty="0" sz="1150" spc="-10">
                <a:solidFill>
                  <a:srgbClr val="2B56A6"/>
                </a:solidFill>
                <a:latin typeface="Arial Black"/>
                <a:cs typeface="Arial Black"/>
              </a:rPr>
              <a:t>2023.</a:t>
            </a:r>
            <a:endParaRPr sz="11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150">
              <a:latin typeface="Arial Black"/>
              <a:cs typeface="Arial Black"/>
            </a:endParaRPr>
          </a:p>
          <a:p>
            <a:pPr algn="ctr" marL="255270" marR="278130">
              <a:lnSpc>
                <a:spcPct val="117800"/>
              </a:lnSpc>
              <a:spcBef>
                <a:spcPts val="5"/>
              </a:spcBef>
            </a:pPr>
            <a:r>
              <a:rPr dirty="0" sz="750" spc="-65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50">
                <a:solidFill>
                  <a:srgbClr val="231F20"/>
                </a:solidFill>
                <a:latin typeface="Arial Black"/>
                <a:cs typeface="Arial Black"/>
              </a:rPr>
              <a:t>copy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of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dirty="0" sz="750" spc="-3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45">
                <a:solidFill>
                  <a:srgbClr val="231F20"/>
                </a:solidFill>
                <a:latin typeface="Arial Black"/>
                <a:cs typeface="Arial Black"/>
              </a:rPr>
              <a:t>Guidance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45">
                <a:solidFill>
                  <a:srgbClr val="231F20"/>
                </a:solidFill>
                <a:latin typeface="Arial Black"/>
                <a:cs typeface="Arial Black"/>
              </a:rPr>
              <a:t>Notes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</a:rPr>
              <a:t>for</a:t>
            </a:r>
            <a:r>
              <a:rPr dirty="0" sz="750" spc="-3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Potential </a:t>
            </a:r>
            <a:r>
              <a:rPr dirty="0" sz="750" spc="-45">
                <a:solidFill>
                  <a:srgbClr val="231F20"/>
                </a:solidFill>
                <a:latin typeface="Arial Black"/>
                <a:cs typeface="Arial Black"/>
              </a:rPr>
              <a:t>Applicants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60">
                <a:solidFill>
                  <a:srgbClr val="231F20"/>
                </a:solidFill>
                <a:latin typeface="Arial Black"/>
                <a:cs typeface="Arial Black"/>
              </a:rPr>
              <a:t>can</a:t>
            </a: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40">
                <a:solidFill>
                  <a:srgbClr val="231F20"/>
                </a:solidFill>
                <a:latin typeface="Arial Black"/>
                <a:cs typeface="Arial Black"/>
              </a:rPr>
              <a:t>be</a:t>
            </a: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35">
                <a:solidFill>
                  <a:srgbClr val="231F20"/>
                </a:solidFill>
                <a:latin typeface="Arial Black"/>
                <a:cs typeface="Arial Black"/>
              </a:rPr>
              <a:t>downloaded</a:t>
            </a: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 from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  <a:hlinkClick r:id="rId21"/>
              </a:rPr>
              <a:t>www.rustingtonpc.org</a:t>
            </a:r>
            <a:endParaRPr sz="750">
              <a:latin typeface="Arial Black"/>
              <a:cs typeface="Arial Black"/>
            </a:endParaRPr>
          </a:p>
          <a:p>
            <a:pPr algn="ctr" marR="22225">
              <a:lnSpc>
                <a:spcPct val="100000"/>
              </a:lnSpc>
              <a:spcBef>
                <a:spcPts val="155"/>
              </a:spcBef>
            </a:pP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50">
                <a:solidFill>
                  <a:srgbClr val="231F20"/>
                </a:solidFill>
                <a:latin typeface="Arial Black"/>
                <a:cs typeface="Arial Black"/>
              </a:rPr>
              <a:t>Email: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  <a:hlinkClick r:id="rId22"/>
              </a:rPr>
              <a:t>enquiry@rustingtonpc.org</a:t>
            </a:r>
            <a:endParaRPr sz="750">
              <a:latin typeface="Arial Black"/>
              <a:cs typeface="Arial Black"/>
            </a:endParaRPr>
          </a:p>
          <a:p>
            <a:pPr algn="ctr" marR="22860">
              <a:lnSpc>
                <a:spcPct val="100000"/>
              </a:lnSpc>
              <a:spcBef>
                <a:spcPts val="175"/>
              </a:spcBef>
            </a:pPr>
            <a:r>
              <a:rPr dirty="0" sz="750" spc="-2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</a:rPr>
              <a:t>from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the </a:t>
            </a:r>
            <a:r>
              <a:rPr dirty="0" sz="750" spc="-50">
                <a:solidFill>
                  <a:srgbClr val="231F20"/>
                </a:solidFill>
                <a:latin typeface="Arial Black"/>
                <a:cs typeface="Arial Black"/>
              </a:rPr>
              <a:t>Council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50">
                <a:solidFill>
                  <a:srgbClr val="231F20"/>
                </a:solidFill>
                <a:latin typeface="Arial Black"/>
                <a:cs typeface="Arial Black"/>
              </a:rPr>
              <a:t>Offices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</a:rPr>
              <a:t>in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40">
                <a:solidFill>
                  <a:srgbClr val="231F20"/>
                </a:solidFill>
                <a:latin typeface="Arial Black"/>
                <a:cs typeface="Arial Black"/>
              </a:rPr>
              <a:t>Woodlands</a:t>
            </a:r>
            <a:r>
              <a:rPr dirty="0" sz="750" spc="-2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Arial Black"/>
                <a:cs typeface="Arial Black"/>
              </a:rPr>
              <a:t>Avenue.</a:t>
            </a:r>
            <a:endParaRPr sz="750">
              <a:latin typeface="Arial Black"/>
              <a:cs typeface="Arial Black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604286" y="653643"/>
            <a:ext cx="3496945" cy="4054475"/>
            <a:chOff x="3604286" y="653643"/>
            <a:chExt cx="3496945" cy="4054475"/>
          </a:xfrm>
        </p:grpSpPr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04286" y="653643"/>
              <a:ext cx="3491990" cy="114505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609467" y="4690694"/>
              <a:ext cx="3491865" cy="17780"/>
            </a:xfrm>
            <a:custGeom>
              <a:avLst/>
              <a:gdLst/>
              <a:ahLst/>
              <a:cxnLst/>
              <a:rect l="l" t="t" r="r" b="b"/>
              <a:pathLst>
                <a:path w="3491865" h="17779">
                  <a:moveTo>
                    <a:pt x="3491623" y="0"/>
                  </a:moveTo>
                  <a:lnTo>
                    <a:pt x="0" y="0"/>
                  </a:lnTo>
                  <a:lnTo>
                    <a:pt x="0" y="17195"/>
                  </a:lnTo>
                  <a:lnTo>
                    <a:pt x="3491623" y="17195"/>
                  </a:lnTo>
                  <a:lnTo>
                    <a:pt x="3491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609098" y="4690694"/>
            <a:ext cx="3492500" cy="273685"/>
          </a:xfrm>
          <a:prstGeom prst="rect">
            <a:avLst/>
          </a:prstGeom>
          <a:solidFill>
            <a:srgbClr val="FEDC63"/>
          </a:solidFill>
        </p:spPr>
        <p:txBody>
          <a:bodyPr wrap="square" lIns="0" tIns="0" rIns="0" bIns="0" rtlCol="0" vert="horz">
            <a:spAutoFit/>
          </a:bodyPr>
          <a:lstStyle/>
          <a:p>
            <a:pPr marL="292735">
              <a:lnSpc>
                <a:spcPts val="2030"/>
              </a:lnSpc>
            </a:pPr>
            <a:r>
              <a:rPr dirty="0" sz="1750" spc="-120">
                <a:solidFill>
                  <a:srgbClr val="231F20"/>
                </a:solidFill>
                <a:latin typeface="Arial Black"/>
                <a:cs typeface="Arial Black"/>
              </a:rPr>
              <a:t>Thursday</a:t>
            </a:r>
            <a:r>
              <a:rPr dirty="0" sz="1750" spc="-14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750" spc="-195">
                <a:solidFill>
                  <a:srgbClr val="231F20"/>
                </a:solidFill>
                <a:latin typeface="Arial Black"/>
                <a:cs typeface="Arial Black"/>
              </a:rPr>
              <a:t>13</a:t>
            </a:r>
            <a:r>
              <a:rPr dirty="0" sz="1750" spc="-1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750" spc="-80">
                <a:solidFill>
                  <a:srgbClr val="231F20"/>
                </a:solidFill>
                <a:latin typeface="Arial Black"/>
                <a:cs typeface="Arial Black"/>
              </a:rPr>
              <a:t>April</a:t>
            </a:r>
            <a:r>
              <a:rPr dirty="0" sz="1750" spc="-1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750" spc="-120">
                <a:solidFill>
                  <a:srgbClr val="231F20"/>
                </a:solidFill>
                <a:latin typeface="Arial Black"/>
                <a:cs typeface="Arial Black"/>
              </a:rPr>
              <a:t>7.30</a:t>
            </a:r>
            <a:r>
              <a:rPr dirty="0" sz="1750" spc="-13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750" spc="-25">
                <a:solidFill>
                  <a:srgbClr val="231F20"/>
                </a:solidFill>
                <a:latin typeface="Arial Black"/>
                <a:cs typeface="Arial Black"/>
              </a:rPr>
              <a:t>pm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3597312" y="661555"/>
            <a:ext cx="3505200" cy="4297045"/>
          </a:xfrm>
          <a:custGeom>
            <a:avLst/>
            <a:gdLst/>
            <a:ahLst/>
            <a:cxnLst/>
            <a:rect l="l" t="t" r="r" b="b"/>
            <a:pathLst>
              <a:path w="3505200" h="4297045">
                <a:moveTo>
                  <a:pt x="0" y="4296930"/>
                </a:moveTo>
                <a:lnTo>
                  <a:pt x="3504628" y="4296930"/>
                </a:lnTo>
                <a:lnTo>
                  <a:pt x="3504628" y="0"/>
                </a:lnTo>
                <a:lnTo>
                  <a:pt x="0" y="0"/>
                </a:lnTo>
                <a:lnTo>
                  <a:pt x="0" y="4296930"/>
                </a:lnTo>
                <a:close/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3606837" y="1723433"/>
            <a:ext cx="3486150" cy="291274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800"/>
              </a:spcBef>
            </a:pPr>
            <a:r>
              <a:rPr dirty="0" sz="1500" spc="-160">
                <a:solidFill>
                  <a:srgbClr val="231F20"/>
                </a:solidFill>
                <a:latin typeface="Arial Black"/>
                <a:cs typeface="Arial Black"/>
              </a:rPr>
              <a:t>Annual</a:t>
            </a:r>
            <a:r>
              <a:rPr dirty="0" sz="1500" spc="-114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500" spc="-190">
                <a:solidFill>
                  <a:srgbClr val="231F20"/>
                </a:solidFill>
                <a:latin typeface="Arial Black"/>
                <a:cs typeface="Arial Black"/>
              </a:rPr>
              <a:t>Assembly</a:t>
            </a:r>
            <a:r>
              <a:rPr dirty="0" sz="1500" spc="-11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500" spc="-135">
                <a:solidFill>
                  <a:srgbClr val="231F20"/>
                </a:solidFill>
                <a:latin typeface="Arial Black"/>
                <a:cs typeface="Arial Black"/>
              </a:rPr>
              <a:t>of</a:t>
            </a:r>
            <a:r>
              <a:rPr dirty="0" sz="1500" spc="-114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500" spc="-175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dirty="0" sz="1500" spc="-11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500" spc="-180">
                <a:solidFill>
                  <a:srgbClr val="231F20"/>
                </a:solidFill>
                <a:latin typeface="Arial Black"/>
                <a:cs typeface="Arial Black"/>
              </a:rPr>
              <a:t>Parish</a:t>
            </a:r>
            <a:r>
              <a:rPr dirty="0" sz="1500" spc="-114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500" spc="-80">
                <a:solidFill>
                  <a:srgbClr val="231F20"/>
                </a:solidFill>
                <a:latin typeface="Arial Black"/>
                <a:cs typeface="Arial Black"/>
              </a:rPr>
              <a:t>Meeting</a:t>
            </a:r>
            <a:endParaRPr sz="1500">
              <a:latin typeface="Arial Black"/>
              <a:cs typeface="Arial Black"/>
            </a:endParaRPr>
          </a:p>
          <a:p>
            <a:pPr marL="97790" marR="224154">
              <a:lnSpc>
                <a:spcPct val="100000"/>
              </a:lnSpc>
              <a:spcBef>
                <a:spcPts val="465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Meeting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Parish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is,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therefore,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open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electors.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gives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everyone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opportunity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discuss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matters,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‘meet’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their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Parish,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District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County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Councillors.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held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Village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Memorial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Hall,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Woodlands</a:t>
            </a:r>
            <a:r>
              <a:rPr dirty="0" sz="10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Centre,</a:t>
            </a:r>
            <a:r>
              <a:rPr dirty="0" sz="10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Woodlands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Avenue.</a:t>
            </a:r>
            <a:endParaRPr sz="1000">
              <a:latin typeface="Tahoma"/>
              <a:cs typeface="Tahoma"/>
            </a:endParaRPr>
          </a:p>
          <a:p>
            <a:pPr marL="97790" marR="156845">
              <a:lnSpc>
                <a:spcPct val="100000"/>
              </a:lnSpc>
              <a:spcBef>
                <a:spcPts val="285"/>
              </a:spcBef>
            </a:pP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year's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Meeting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scheduled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held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Thursday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13</a:t>
            </a:r>
            <a:r>
              <a:rPr dirty="0" sz="10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5" b="1">
                <a:solidFill>
                  <a:srgbClr val="231F20"/>
                </a:solidFill>
                <a:latin typeface="Tahoma"/>
                <a:cs typeface="Tahoma"/>
              </a:rPr>
              <a:t>April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Tahoma"/>
                <a:cs typeface="Tahoma"/>
              </a:rPr>
              <a:t>commencing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7.30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Tahoma"/>
                <a:cs typeface="Tahoma"/>
              </a:rPr>
              <a:t>pm.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Tahoma"/>
                <a:cs typeface="Tahoma"/>
              </a:rPr>
              <a:t>Guest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Tahoma"/>
                <a:cs typeface="Tahoma"/>
              </a:rPr>
              <a:t>Speaker</a:t>
            </a: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will </a:t>
            </a: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Ms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Lesley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Garven,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Tahoma"/>
                <a:cs typeface="Tahoma"/>
              </a:rPr>
              <a:t>Centre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Tahoma"/>
                <a:cs typeface="Tahoma"/>
              </a:rPr>
              <a:t>Manager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 of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Blind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Veterans 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UK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Meeting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little</a:t>
            </a:r>
            <a:r>
              <a:rPr dirty="0" sz="10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background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information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Charity,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refurbishment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reconfiguration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former</a:t>
            </a:r>
            <a:r>
              <a:rPr dirty="0" sz="10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Princess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Marina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House,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out-</a:t>
            </a:r>
            <a:endParaRPr sz="1000">
              <a:latin typeface="Tahoma"/>
              <a:cs typeface="Tahoma"/>
            </a:endParaRPr>
          </a:p>
          <a:p>
            <a:pPr marL="97790" marR="6731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buildings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grounds,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plans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future,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including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integration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local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community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Rustington,</a:t>
            </a:r>
            <a:r>
              <a:rPr dirty="0" sz="10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particular.</a:t>
            </a:r>
            <a:endParaRPr sz="1000">
              <a:latin typeface="Tahoma"/>
              <a:cs typeface="Tahoma"/>
            </a:endParaRPr>
          </a:p>
          <a:p>
            <a:pPr marL="97790" marR="228600">
              <a:lnSpc>
                <a:spcPct val="1000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Complimentary</a:t>
            </a:r>
            <a:r>
              <a:rPr dirty="0" sz="10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light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refreshments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available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conclusion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Meeting.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2023-09-04T08:58:56Z</dcterms:created>
  <dcterms:modified xsi:type="dcterms:W3CDTF">2023-09-04T08:58:56Z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2023-09-04T00:00:00Z</vt:filetime>
  </property>
  <property fmtid="{D5CDD505-2E9C-101B-9397-08002B2CF9AE}" pid="5" name="Producer">
    <vt:lpwstr>Adobe PDF Library 17.0</vt:lpwstr>
  </property>
</Properties>
</file>